
<file path=[Content_Types].xml><?xml version="1.0" encoding="utf-8"?>
<Types xmlns="http://schemas.openxmlformats.org/package/2006/content-types">
  <Default Extension="emf" ContentType="image/x-emf"/>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502" r:id="rId2"/>
    <p:sldId id="262" r:id="rId3"/>
    <p:sldId id="263" r:id="rId4"/>
    <p:sldId id="264" r:id="rId5"/>
    <p:sldId id="516" r:id="rId6"/>
    <p:sldId id="265" r:id="rId7"/>
    <p:sldId id="590" r:id="rId8"/>
    <p:sldId id="588" r:id="rId9"/>
    <p:sldId id="612" r:id="rId10"/>
    <p:sldId id="519" r:id="rId11"/>
    <p:sldId id="431" r:id="rId12"/>
    <p:sldId id="589" r:id="rId13"/>
    <p:sldId id="1071" r:id="rId14"/>
    <p:sldId id="599" r:id="rId15"/>
    <p:sldId id="467" r:id="rId16"/>
    <p:sldId id="468" r:id="rId17"/>
    <p:sldId id="524" r:id="rId18"/>
    <p:sldId id="606" r:id="rId19"/>
    <p:sldId id="600" r:id="rId20"/>
    <p:sldId id="601" r:id="rId21"/>
    <p:sldId id="602" r:id="rId22"/>
    <p:sldId id="603" r:id="rId23"/>
    <p:sldId id="604" r:id="rId24"/>
    <p:sldId id="605" r:id="rId25"/>
    <p:sldId id="470" r:id="rId26"/>
    <p:sldId id="469" r:id="rId27"/>
    <p:sldId id="476" r:id="rId28"/>
    <p:sldId id="528" r:id="rId29"/>
    <p:sldId id="477" r:id="rId30"/>
    <p:sldId id="592" r:id="rId31"/>
    <p:sldId id="481" r:id="rId32"/>
    <p:sldId id="479" r:id="rId33"/>
    <p:sldId id="517" r:id="rId34"/>
    <p:sldId id="593" r:id="rId35"/>
    <p:sldId id="594" r:id="rId36"/>
    <p:sldId id="595" r:id="rId37"/>
    <p:sldId id="596" r:id="rId38"/>
    <p:sldId id="597" r:id="rId39"/>
    <p:sldId id="598" r:id="rId40"/>
    <p:sldId id="607" r:id="rId41"/>
    <p:sldId id="563" r:id="rId42"/>
    <p:sldId id="564" r:id="rId43"/>
    <p:sldId id="565" r:id="rId44"/>
    <p:sldId id="566" r:id="rId45"/>
    <p:sldId id="567" r:id="rId46"/>
    <p:sldId id="613" r:id="rId47"/>
    <p:sldId id="614" r:id="rId48"/>
    <p:sldId id="257" r:id="rId49"/>
    <p:sldId id="258" r:id="rId50"/>
    <p:sldId id="547" r:id="rId51"/>
    <p:sldId id="548" r:id="rId52"/>
    <p:sldId id="549" r:id="rId53"/>
    <p:sldId id="550" r:id="rId54"/>
    <p:sldId id="551" r:id="rId55"/>
    <p:sldId id="569" r:id="rId56"/>
    <p:sldId id="260" r:id="rId57"/>
    <p:sldId id="609" r:id="rId58"/>
    <p:sldId id="610" r:id="rId59"/>
    <p:sldId id="611" r:id="rId60"/>
    <p:sldId id="1070"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78397" autoAdjust="0"/>
  </p:normalViewPr>
  <p:slideViewPr>
    <p:cSldViewPr snapToGrid="0" showGuides="1">
      <p:cViewPr>
        <p:scale>
          <a:sx n="60" d="100"/>
          <a:sy n="60" d="100"/>
        </p:scale>
        <p:origin x="2803" y="88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CE5BA0-B35A-4238-B13F-910126E8D7DE}" type="datetimeFigureOut">
              <a:rPr lang="en-US" smtClean="0"/>
              <a:t>8/30/2024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F40E23-6378-4A75-AD6B-F436F169675C}" type="slidenum">
              <a:rPr lang="en-US" smtClean="0"/>
              <a:t>‹#›</a:t>
            </a:fld>
            <a:endParaRPr lang="en-US"/>
          </a:p>
        </p:txBody>
      </p:sp>
    </p:spTree>
    <p:extLst>
      <p:ext uri="{BB962C8B-B14F-4D97-AF65-F5344CB8AC3E}">
        <p14:creationId xmlns:p14="http://schemas.microsoft.com/office/powerpoint/2010/main" val="219001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BA4EF9-20A7-4259-87B3-AE0B89288B2A}" type="slidenum">
              <a:rPr lang="en-US" smtClean="0"/>
              <a:t>1</a:t>
            </a:fld>
            <a:endParaRPr lang="en-US"/>
          </a:p>
        </p:txBody>
      </p:sp>
    </p:spTree>
    <p:extLst>
      <p:ext uri="{BB962C8B-B14F-4D97-AF65-F5344CB8AC3E}">
        <p14:creationId xmlns:p14="http://schemas.microsoft.com/office/powerpoint/2010/main" val="2210915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72857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a consumer-resource approach, </a:t>
            </a:r>
            <a:r>
              <a:rPr lang="en-US" baseline="0" dirty="0"/>
              <a:t>nestedness creates a high niche overlap among the pollinator species that share the floral rewards of the generalist species</a:t>
            </a:r>
            <a:endParaRPr lang="en-US" dirty="0"/>
          </a:p>
        </p:txBody>
      </p:sp>
    </p:spTree>
    <p:extLst>
      <p:ext uri="{BB962C8B-B14F-4D97-AF65-F5344CB8AC3E}">
        <p14:creationId xmlns:p14="http://schemas.microsoft.com/office/powerpoint/2010/main" val="6317287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51479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11575E-3803-430F-B472-ECC048962883}" type="slidenum">
              <a:rPr lang="en-US" smtClean="0"/>
              <a:t>44</a:t>
            </a:fld>
            <a:endParaRPr lang="en-US"/>
          </a:p>
        </p:txBody>
      </p:sp>
    </p:spTree>
    <p:extLst>
      <p:ext uri="{BB962C8B-B14F-4D97-AF65-F5344CB8AC3E}">
        <p14:creationId xmlns:p14="http://schemas.microsoft.com/office/powerpoint/2010/main" val="6864584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_tradnl" dirty="0">
                <a:solidFill>
                  <a:schemeClr val="tx1"/>
                </a:solidFill>
              </a:rPr>
              <a:t>Valdovinos et al. (2013), </a:t>
            </a:r>
            <a:r>
              <a:rPr lang="es-ES_tradnl" i="1" dirty="0" err="1">
                <a:solidFill>
                  <a:schemeClr val="tx1"/>
                </a:solidFill>
              </a:rPr>
              <a:t>Oikos</a:t>
            </a:r>
            <a:endParaRPr lang="es-ES_tradnl" i="1" dirty="0">
              <a:solidFill>
                <a:schemeClr val="tx1"/>
              </a:solidFill>
            </a:endParaRPr>
          </a:p>
          <a:p>
            <a:pPr algn="l"/>
            <a:r>
              <a:rPr lang="es-ES_tradnl" dirty="0">
                <a:solidFill>
                  <a:schemeClr val="tx1"/>
                </a:solidFill>
              </a:rPr>
              <a:t>Valdovinos et al. (2016), </a:t>
            </a:r>
            <a:r>
              <a:rPr lang="es-ES_tradnl" i="1" dirty="0" err="1">
                <a:solidFill>
                  <a:schemeClr val="tx1"/>
                </a:solidFill>
              </a:rPr>
              <a:t>Ecology</a:t>
            </a:r>
            <a:r>
              <a:rPr lang="es-ES_tradnl" i="1" dirty="0">
                <a:solidFill>
                  <a:schemeClr val="tx1"/>
                </a:solidFill>
              </a:rPr>
              <a:t> </a:t>
            </a:r>
            <a:r>
              <a:rPr lang="es-ES_tradnl" i="1" dirty="0" err="1">
                <a:solidFill>
                  <a:schemeClr val="tx1"/>
                </a:solidFill>
              </a:rPr>
              <a:t>Letters</a:t>
            </a:r>
            <a:endParaRPr lang="es-ES_tradnl" i="1" dirty="0">
              <a:solidFill>
                <a:schemeClr val="tx1"/>
              </a:solidFill>
            </a:endParaRPr>
          </a:p>
          <a:p>
            <a:endParaRPr lang="en-US" dirty="0"/>
          </a:p>
        </p:txBody>
      </p:sp>
      <p:sp>
        <p:nvSpPr>
          <p:cNvPr id="4" name="Slide Number Placeholder 3"/>
          <p:cNvSpPr>
            <a:spLocks noGrp="1"/>
          </p:cNvSpPr>
          <p:nvPr>
            <p:ph type="sldNum" sz="quarter" idx="10"/>
          </p:nvPr>
        </p:nvSpPr>
        <p:spPr/>
        <p:txBody>
          <a:bodyPr/>
          <a:lstStyle/>
          <a:p>
            <a:fld id="{ED11575E-3803-430F-B472-ECC048962883}" type="slidenum">
              <a:rPr lang="en-US" smtClean="0"/>
              <a:t>45</a:t>
            </a:fld>
            <a:endParaRPr lang="en-US"/>
          </a:p>
        </p:txBody>
      </p:sp>
    </p:spTree>
    <p:extLst>
      <p:ext uri="{BB962C8B-B14F-4D97-AF65-F5344CB8AC3E}">
        <p14:creationId xmlns:p14="http://schemas.microsoft.com/office/powerpoint/2010/main" val="74371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062185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a consumer-resource approach, </a:t>
            </a:r>
            <a:r>
              <a:rPr lang="en-US" baseline="0" dirty="0"/>
              <a:t>nestedness creates a high niche overlap among the pollinator species that share the floral rewards of the generalist species</a:t>
            </a:r>
            <a:endParaRPr lang="en-US" dirty="0"/>
          </a:p>
        </p:txBody>
      </p:sp>
    </p:spTree>
    <p:extLst>
      <p:ext uri="{BB962C8B-B14F-4D97-AF65-F5344CB8AC3E}">
        <p14:creationId xmlns:p14="http://schemas.microsoft.com/office/powerpoint/2010/main" val="3870524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networks without adaptive foraging, each pollinator visits each of its plants</a:t>
            </a:r>
            <a:r>
              <a:rPr lang="en-US" baseline="0" dirty="0"/>
              <a:t> regarding the pollinator’s degree. For example, this generalist pollinator visits each of its plants 1/3 of the times. This second one, visits each of its plants 1/2 , and finally the specialist only visits the generalist plant. When we look at the resources.</a:t>
            </a:r>
            <a:endParaRPr lang="en-US" dirty="0"/>
          </a:p>
        </p:txBody>
      </p:sp>
    </p:spTree>
    <p:extLst>
      <p:ext uri="{BB962C8B-B14F-4D97-AF65-F5344CB8AC3E}">
        <p14:creationId xmlns:p14="http://schemas.microsoft.com/office/powerpoint/2010/main" val="28019818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generalist plant receives most of the visits, so</a:t>
            </a:r>
            <a:r>
              <a:rPr lang="en-US" baseline="0" dirty="0"/>
              <a:t> </a:t>
            </a:r>
            <a:r>
              <a:rPr lang="en-US" dirty="0"/>
              <a:t>its</a:t>
            </a:r>
            <a:r>
              <a:rPr lang="en-US" baseline="0" dirty="0"/>
              <a:t> resources are depleted. On the other hand, the specialist plant receives only few visits from the generalist pollinator.</a:t>
            </a:r>
            <a:endParaRPr lang="en-US" dirty="0"/>
          </a:p>
        </p:txBody>
      </p:sp>
    </p:spTree>
    <p:extLst>
      <p:ext uri="{BB962C8B-B14F-4D97-AF65-F5344CB8AC3E}">
        <p14:creationId xmlns:p14="http://schemas.microsoft.com/office/powerpoint/2010/main" val="9165468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2306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BA4EF9-20A7-4259-87B3-AE0B89288B2A}" type="slidenum">
              <a:rPr lang="en-US" smtClean="0"/>
              <a:t>4</a:t>
            </a:fld>
            <a:endParaRPr lang="en-US"/>
          </a:p>
        </p:txBody>
      </p:sp>
    </p:spTree>
    <p:extLst>
      <p:ext uri="{BB962C8B-B14F-4D97-AF65-F5344CB8AC3E}">
        <p14:creationId xmlns:p14="http://schemas.microsoft.com/office/powerpoint/2010/main" val="3156658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rgbClr val="000000"/>
                </a:solidFill>
                <a:effectLst/>
                <a:latin typeface="Times New Roman" pitchFamily="16" charset="0"/>
                <a:ea typeface="ＭＳ Ｐゴシック" charset="-128"/>
                <a:cs typeface="ＭＳ Ｐゴシック" charset="-128"/>
              </a:rPr>
              <a:t>We did the same regression for our empirical data that include over 30,000 visits by over 1000 bumble bees foraging in field sites around the Colorado Rocky Mountain Biological Lab. </a:t>
            </a:r>
            <a:r>
              <a:rPr lang="en-GB" sz="1200" b="0" i="0" kern="1200" dirty="0">
                <a:solidFill>
                  <a:srgbClr val="000000"/>
                </a:solidFill>
                <a:effectLst/>
                <a:latin typeface="Times New Roman" pitchFamily="16" charset="0"/>
                <a:ea typeface="ＭＳ Ｐゴシック" charset="-128"/>
                <a:cs typeface="ＭＳ Ｐゴシック" charset="-128"/>
              </a:rPr>
              <a:t>A</a:t>
            </a:r>
            <a:r>
              <a:rPr lang="en-GB" sz="1200" kern="1200" dirty="0">
                <a:solidFill>
                  <a:srgbClr val="000000"/>
                </a:solidFill>
                <a:effectLst/>
                <a:latin typeface="Times New Roman" pitchFamily="16" charset="0"/>
                <a:ea typeface="ＭＳ Ｐゴシック" charset="-128"/>
                <a:cs typeface="ＭＳ Ｐゴシック" charset="-128"/>
              </a:rPr>
              <a:t>lpine plant community</a:t>
            </a:r>
            <a:endParaRPr lang="en-US" sz="1200" b="0" i="0" kern="1200" dirty="0">
              <a:solidFill>
                <a:srgbClr val="000000"/>
              </a:solidFill>
              <a:effectLst/>
              <a:latin typeface="Times New Roman" pitchFamily="16" charset="0"/>
              <a:ea typeface="ＭＳ Ｐゴシック" charset="-128"/>
              <a:cs typeface="ＭＳ Ｐゴシック" charset="-128"/>
            </a:endParaRPr>
          </a:p>
          <a:p>
            <a:r>
              <a:rPr lang="en-US" sz="1200" b="0" i="0" u="none" strike="noStrike" kern="1200" baseline="0" dirty="0">
                <a:solidFill>
                  <a:srgbClr val="000000"/>
                </a:solidFill>
                <a:latin typeface="Times New Roman" pitchFamily="16" charset="0"/>
                <a:ea typeface="ＭＳ Ｐゴシック" charset="-128"/>
                <a:cs typeface="ＭＳ Ｐゴシック" charset="-128"/>
              </a:rPr>
              <a:t>Lines depict best-fit estimates from linear mixed-effects models, with the 95% CIs shaded. Model data</a:t>
            </a:r>
          </a:p>
          <a:p>
            <a:r>
              <a:rPr lang="en-US" sz="1200" b="0" i="0" u="none" strike="noStrike" kern="1200" baseline="0" dirty="0">
                <a:solidFill>
                  <a:srgbClr val="000000"/>
                </a:solidFill>
                <a:latin typeface="Times New Roman" pitchFamily="16" charset="0"/>
                <a:ea typeface="ＭＳ Ｐゴシック" charset="-128"/>
                <a:cs typeface="ＭＳ Ｐゴシック" charset="-128"/>
              </a:rPr>
              <a:t>consist of 200 nested networks with average species richness S = 90 and average connectance C = 0.15.</a:t>
            </a:r>
            <a:endParaRPr lang="en-US" dirty="0"/>
          </a:p>
        </p:txBody>
      </p:sp>
    </p:spTree>
    <p:extLst>
      <p:ext uri="{BB962C8B-B14F-4D97-AF65-F5344CB8AC3E}">
        <p14:creationId xmlns:p14="http://schemas.microsoft.com/office/powerpoint/2010/main" val="12478039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baseline="0" dirty="0">
                <a:solidFill>
                  <a:srgbClr val="000000"/>
                </a:solidFill>
                <a:latin typeface="Times New Roman" pitchFamily="16" charset="0"/>
                <a:ea typeface="ＭＳ Ｐゴシック" charset="-128"/>
                <a:cs typeface="ＭＳ Ｐゴシック" charset="-128"/>
              </a:rPr>
              <a:t>Lines depict best-fit estimates from linear mixed-effects models, with the 95% CIs shaded. Model data</a:t>
            </a:r>
          </a:p>
          <a:p>
            <a:r>
              <a:rPr lang="en-US" sz="1200" b="0" i="0" u="none" strike="noStrike" kern="1200" baseline="0" dirty="0">
                <a:solidFill>
                  <a:srgbClr val="000000"/>
                </a:solidFill>
                <a:latin typeface="Times New Roman" pitchFamily="16" charset="0"/>
                <a:ea typeface="ＭＳ Ｐゴシック" charset="-128"/>
                <a:cs typeface="ＭＳ Ｐゴシック" charset="-128"/>
              </a:rPr>
              <a:t>consist of 200 nested networks with average species richness S = 90 and average connectance C = 0.15.</a:t>
            </a:r>
            <a:endParaRPr lang="en-US" dirty="0"/>
          </a:p>
        </p:txBody>
      </p:sp>
    </p:spTree>
    <p:extLst>
      <p:ext uri="{BB962C8B-B14F-4D97-AF65-F5344CB8AC3E}">
        <p14:creationId xmlns:p14="http://schemas.microsoft.com/office/powerpoint/2010/main" val="14720434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as a reminder, the y-axis indicates the effect of nestedness (and now </a:t>
            </a:r>
            <a:r>
              <a:rPr lang="en-US" baseline="0" dirty="0"/>
              <a:t>also </a:t>
            </a:r>
            <a:r>
              <a:rPr lang="en-US" dirty="0"/>
              <a:t>of</a:t>
            </a:r>
            <a:r>
              <a:rPr lang="en-US" baseline="0" dirty="0"/>
              <a:t> </a:t>
            </a:r>
            <a:r>
              <a:rPr lang="en-US" dirty="0"/>
              <a:t>connectance)</a:t>
            </a:r>
            <a:r>
              <a:rPr lang="en-US" baseline="0" dirty="0"/>
              <a:t> on the species persistence of networks </a:t>
            </a:r>
            <a:r>
              <a:rPr lang="en-US" i="0" baseline="0" dirty="0"/>
              <a:t>WITHOUTH </a:t>
            </a:r>
            <a:r>
              <a:rPr lang="en-US" baseline="0" dirty="0"/>
              <a:t>(gray bars) and </a:t>
            </a:r>
            <a:r>
              <a:rPr lang="en-US" i="0" baseline="0" dirty="0"/>
              <a:t>WITH </a:t>
            </a:r>
            <a:r>
              <a:rPr lang="en-US" baseline="0" dirty="0"/>
              <a:t>adaptive foraging (black bars)</a:t>
            </a:r>
            <a:endParaRPr lang="en-US" dirty="0"/>
          </a:p>
        </p:txBody>
      </p:sp>
    </p:spTree>
    <p:extLst>
      <p:ext uri="{BB962C8B-B14F-4D97-AF65-F5344CB8AC3E}">
        <p14:creationId xmlns:p14="http://schemas.microsoft.com/office/powerpoint/2010/main" val="17718320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60</a:t>
            </a:fld>
            <a:endParaRPr/>
          </a:p>
        </p:txBody>
      </p:sp>
      <p:sp>
        <p:nvSpPr>
          <p:cNvPr id="424" name="Google Shape;424;p22:notes"/>
          <p:cNvSpPr txBox="1"/>
          <p:nvPr/>
        </p:nvSpPr>
        <p:spPr>
          <a:xfrm>
            <a:off x="1143000" y="685800"/>
            <a:ext cx="4572000" cy="34290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5" name="Google Shape;425;p22:notes"/>
          <p:cNvSpPr txBox="1">
            <a:spLocks noGrp="1"/>
          </p:cNvSpPr>
          <p:nvPr>
            <p:ph type="body" idx="1"/>
          </p:nvPr>
        </p:nvSpPr>
        <p:spPr>
          <a:xfrm>
            <a:off x="685800" y="4343400"/>
            <a:ext cx="5484813" cy="4114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latin typeface="Times New Roman"/>
                <a:ea typeface="Times New Roman"/>
                <a:cs typeface="Times New Roman"/>
                <a:sym typeface="Times New Roman"/>
              </a:rPr>
              <a:t>Here I present our model, in which we define the population dynamics</a:t>
            </a:r>
            <a:endParaRPr>
              <a:latin typeface="Times New Roman"/>
              <a:ea typeface="Times New Roman"/>
              <a:cs typeface="Times New Roman"/>
              <a:sym typeface="Times New Roman"/>
            </a:endParaRPr>
          </a:p>
        </p:txBody>
      </p:sp>
      <p:sp>
        <p:nvSpPr>
          <p:cNvPr id="426" name="Google Shape;42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300" dirty="0"/>
          </a:p>
        </p:txBody>
      </p:sp>
      <p:sp>
        <p:nvSpPr>
          <p:cNvPr id="4" name="Slide Number Placeholder 3"/>
          <p:cNvSpPr>
            <a:spLocks noGrp="1"/>
          </p:cNvSpPr>
          <p:nvPr>
            <p:ph type="sldNum" sz="quarter" idx="10"/>
          </p:nvPr>
        </p:nvSpPr>
        <p:spPr/>
        <p:txBody>
          <a:bodyPr/>
          <a:lstStyle/>
          <a:p>
            <a:fld id="{90BA4EF9-20A7-4259-87B3-AE0B89288B2A}" type="slidenum">
              <a:rPr lang="en-US" smtClean="0"/>
              <a:t>5</a:t>
            </a:fld>
            <a:endParaRPr lang="en-US"/>
          </a:p>
        </p:txBody>
      </p:sp>
    </p:spTree>
    <p:extLst>
      <p:ext uri="{BB962C8B-B14F-4D97-AF65-F5344CB8AC3E}">
        <p14:creationId xmlns:p14="http://schemas.microsoft.com/office/powerpoint/2010/main" val="1323180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300" dirty="0"/>
          </a:p>
        </p:txBody>
      </p:sp>
      <p:sp>
        <p:nvSpPr>
          <p:cNvPr id="4" name="Slide Number Placeholder 3"/>
          <p:cNvSpPr>
            <a:spLocks noGrp="1"/>
          </p:cNvSpPr>
          <p:nvPr>
            <p:ph type="sldNum" sz="quarter" idx="10"/>
          </p:nvPr>
        </p:nvSpPr>
        <p:spPr/>
        <p:txBody>
          <a:bodyPr/>
          <a:lstStyle/>
          <a:p>
            <a:fld id="{90BA4EF9-20A7-4259-87B3-AE0B89288B2A}" type="slidenum">
              <a:rPr lang="en-US" smtClean="0"/>
              <a:t>6</a:t>
            </a:fld>
            <a:endParaRPr lang="en-US"/>
          </a:p>
        </p:txBody>
      </p:sp>
    </p:spTree>
    <p:extLst>
      <p:ext uri="{BB962C8B-B14F-4D97-AF65-F5344CB8AC3E}">
        <p14:creationId xmlns:p14="http://schemas.microsoft.com/office/powerpoint/2010/main" val="1323180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300" dirty="0"/>
          </a:p>
        </p:txBody>
      </p:sp>
      <p:sp>
        <p:nvSpPr>
          <p:cNvPr id="4" name="Slide Number Placeholder 3"/>
          <p:cNvSpPr>
            <a:spLocks noGrp="1"/>
          </p:cNvSpPr>
          <p:nvPr>
            <p:ph type="sldNum" sz="quarter" idx="10"/>
          </p:nvPr>
        </p:nvSpPr>
        <p:spPr/>
        <p:txBody>
          <a:bodyPr/>
          <a:lstStyle/>
          <a:p>
            <a:fld id="{90BA4EF9-20A7-4259-87B3-AE0B89288B2A}" type="slidenum">
              <a:rPr lang="en-US" smtClean="0"/>
              <a:t>10</a:t>
            </a:fld>
            <a:endParaRPr lang="en-US"/>
          </a:p>
        </p:txBody>
      </p:sp>
    </p:spTree>
    <p:extLst>
      <p:ext uri="{BB962C8B-B14F-4D97-AF65-F5344CB8AC3E}">
        <p14:creationId xmlns:p14="http://schemas.microsoft.com/office/powerpoint/2010/main" val="1172197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BA4EF9-20A7-4259-87B3-AE0B89288B2A}" type="slidenum">
              <a:rPr lang="en-US" smtClean="0"/>
              <a:t>31</a:t>
            </a:fld>
            <a:endParaRPr lang="en-US"/>
          </a:p>
        </p:txBody>
      </p:sp>
    </p:spTree>
    <p:extLst>
      <p:ext uri="{BB962C8B-B14F-4D97-AF65-F5344CB8AC3E}">
        <p14:creationId xmlns:p14="http://schemas.microsoft.com/office/powerpoint/2010/main" val="727295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BA4EF9-20A7-4259-87B3-AE0B89288B2A}" type="slidenum">
              <a:rPr lang="en-US" smtClean="0"/>
              <a:t>32</a:t>
            </a:fld>
            <a:endParaRPr lang="en-US"/>
          </a:p>
        </p:txBody>
      </p:sp>
    </p:spTree>
    <p:extLst>
      <p:ext uri="{BB962C8B-B14F-4D97-AF65-F5344CB8AC3E}">
        <p14:creationId xmlns:p14="http://schemas.microsoft.com/office/powerpoint/2010/main" val="1309851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8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F40E23-6378-4A75-AD6B-F436F169675C}" type="slidenum">
              <a:rPr lang="en-US" smtClean="0"/>
              <a:t>36</a:t>
            </a:fld>
            <a:endParaRPr lang="en-US"/>
          </a:p>
        </p:txBody>
      </p:sp>
    </p:spTree>
    <p:extLst>
      <p:ext uri="{BB962C8B-B14F-4D97-AF65-F5344CB8AC3E}">
        <p14:creationId xmlns:p14="http://schemas.microsoft.com/office/powerpoint/2010/main" val="2068891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FE428-38D3-4767-8512-3C3CCCC6CF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F494B57-6356-4B91-B898-C1C5C5F1DF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3B5144-3C75-42BB-9ECF-18B0F3B34BB0}"/>
              </a:ext>
            </a:extLst>
          </p:cNvPr>
          <p:cNvSpPr>
            <a:spLocks noGrp="1"/>
          </p:cNvSpPr>
          <p:nvPr>
            <p:ph type="dt" sz="half" idx="10"/>
          </p:nvPr>
        </p:nvSpPr>
        <p:spPr/>
        <p:txBody>
          <a:bodyPr/>
          <a:lstStyle/>
          <a:p>
            <a:fld id="{89FCC76C-DBE6-41A8-837A-553A5E90F617}" type="datetimeFigureOut">
              <a:rPr lang="en-US" smtClean="0"/>
              <a:t>8/29/2024</a:t>
            </a:fld>
            <a:endParaRPr lang="en-US"/>
          </a:p>
        </p:txBody>
      </p:sp>
      <p:sp>
        <p:nvSpPr>
          <p:cNvPr id="5" name="Footer Placeholder 4">
            <a:extLst>
              <a:ext uri="{FF2B5EF4-FFF2-40B4-BE49-F238E27FC236}">
                <a16:creationId xmlns:a16="http://schemas.microsoft.com/office/drawing/2014/main" id="{95A8BE3D-6A54-46DC-BB70-45BEF01BCE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FFFB57-5195-4858-8862-BEA1CAC2C2CD}"/>
              </a:ext>
            </a:extLst>
          </p:cNvPr>
          <p:cNvSpPr>
            <a:spLocks noGrp="1"/>
          </p:cNvSpPr>
          <p:nvPr>
            <p:ph type="sldNum" sz="quarter" idx="12"/>
          </p:nvPr>
        </p:nvSpPr>
        <p:spPr/>
        <p:txBody>
          <a:bodyPr/>
          <a:lstStyle/>
          <a:p>
            <a:fld id="{4982BC64-382A-4203-8882-00EBD4CB7192}" type="slidenum">
              <a:rPr lang="en-US" smtClean="0"/>
              <a:t>‹#›</a:t>
            </a:fld>
            <a:endParaRPr lang="en-US"/>
          </a:p>
        </p:txBody>
      </p:sp>
    </p:spTree>
    <p:extLst>
      <p:ext uri="{BB962C8B-B14F-4D97-AF65-F5344CB8AC3E}">
        <p14:creationId xmlns:p14="http://schemas.microsoft.com/office/powerpoint/2010/main" val="3651922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69903-4E18-4C13-A4A6-88D1CE29D4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542AD8-773D-4B05-8431-934E107AC2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D10A90-D0B9-43EF-A96C-2B7D14010A94}"/>
              </a:ext>
            </a:extLst>
          </p:cNvPr>
          <p:cNvSpPr>
            <a:spLocks noGrp="1"/>
          </p:cNvSpPr>
          <p:nvPr>
            <p:ph type="dt" sz="half" idx="10"/>
          </p:nvPr>
        </p:nvSpPr>
        <p:spPr/>
        <p:txBody>
          <a:bodyPr/>
          <a:lstStyle/>
          <a:p>
            <a:fld id="{89FCC76C-DBE6-41A8-837A-553A5E90F617}" type="datetimeFigureOut">
              <a:rPr lang="en-US" smtClean="0"/>
              <a:t>8/29/2024</a:t>
            </a:fld>
            <a:endParaRPr lang="en-US"/>
          </a:p>
        </p:txBody>
      </p:sp>
      <p:sp>
        <p:nvSpPr>
          <p:cNvPr id="5" name="Footer Placeholder 4">
            <a:extLst>
              <a:ext uri="{FF2B5EF4-FFF2-40B4-BE49-F238E27FC236}">
                <a16:creationId xmlns:a16="http://schemas.microsoft.com/office/drawing/2014/main" id="{351F0658-30EE-4ACE-A2EC-1D46B78F33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B4FC57-C5C3-46F7-9BD0-24700493CBEE}"/>
              </a:ext>
            </a:extLst>
          </p:cNvPr>
          <p:cNvSpPr>
            <a:spLocks noGrp="1"/>
          </p:cNvSpPr>
          <p:nvPr>
            <p:ph type="sldNum" sz="quarter" idx="12"/>
          </p:nvPr>
        </p:nvSpPr>
        <p:spPr/>
        <p:txBody>
          <a:bodyPr/>
          <a:lstStyle/>
          <a:p>
            <a:fld id="{4982BC64-382A-4203-8882-00EBD4CB7192}" type="slidenum">
              <a:rPr lang="en-US" smtClean="0"/>
              <a:t>‹#›</a:t>
            </a:fld>
            <a:endParaRPr lang="en-US"/>
          </a:p>
        </p:txBody>
      </p:sp>
    </p:spTree>
    <p:extLst>
      <p:ext uri="{BB962C8B-B14F-4D97-AF65-F5344CB8AC3E}">
        <p14:creationId xmlns:p14="http://schemas.microsoft.com/office/powerpoint/2010/main" val="1289887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76741E-5B73-4977-A2D1-0AF16985B32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ECC3E3B-3DBB-41DD-8563-A03525BC401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D51E1D-7034-4604-B0E3-64DD625C8B47}"/>
              </a:ext>
            </a:extLst>
          </p:cNvPr>
          <p:cNvSpPr>
            <a:spLocks noGrp="1"/>
          </p:cNvSpPr>
          <p:nvPr>
            <p:ph type="dt" sz="half" idx="10"/>
          </p:nvPr>
        </p:nvSpPr>
        <p:spPr/>
        <p:txBody>
          <a:bodyPr/>
          <a:lstStyle/>
          <a:p>
            <a:fld id="{89FCC76C-DBE6-41A8-837A-553A5E90F617}" type="datetimeFigureOut">
              <a:rPr lang="en-US" smtClean="0"/>
              <a:t>8/29/2024</a:t>
            </a:fld>
            <a:endParaRPr lang="en-US"/>
          </a:p>
        </p:txBody>
      </p:sp>
      <p:sp>
        <p:nvSpPr>
          <p:cNvPr id="5" name="Footer Placeholder 4">
            <a:extLst>
              <a:ext uri="{FF2B5EF4-FFF2-40B4-BE49-F238E27FC236}">
                <a16:creationId xmlns:a16="http://schemas.microsoft.com/office/drawing/2014/main" id="{A4183A39-0171-4692-B008-5B8736CC24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DAB292-C87D-4973-980C-A90BDD9674C6}"/>
              </a:ext>
            </a:extLst>
          </p:cNvPr>
          <p:cNvSpPr>
            <a:spLocks noGrp="1"/>
          </p:cNvSpPr>
          <p:nvPr>
            <p:ph type="sldNum" sz="quarter" idx="12"/>
          </p:nvPr>
        </p:nvSpPr>
        <p:spPr/>
        <p:txBody>
          <a:bodyPr/>
          <a:lstStyle/>
          <a:p>
            <a:fld id="{4982BC64-382A-4203-8882-00EBD4CB7192}" type="slidenum">
              <a:rPr lang="en-US" smtClean="0"/>
              <a:t>‹#›</a:t>
            </a:fld>
            <a:endParaRPr lang="en-US"/>
          </a:p>
        </p:txBody>
      </p:sp>
    </p:spTree>
    <p:extLst>
      <p:ext uri="{BB962C8B-B14F-4D97-AF65-F5344CB8AC3E}">
        <p14:creationId xmlns:p14="http://schemas.microsoft.com/office/powerpoint/2010/main" val="2704530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812C6-25E0-4D4C-BB02-474E474C6C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D9DCEA-0B09-42FC-AF78-848AEEA5BB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05D6FC-D207-43BA-837B-11269FFBB095}"/>
              </a:ext>
            </a:extLst>
          </p:cNvPr>
          <p:cNvSpPr>
            <a:spLocks noGrp="1"/>
          </p:cNvSpPr>
          <p:nvPr>
            <p:ph type="dt" sz="half" idx="10"/>
          </p:nvPr>
        </p:nvSpPr>
        <p:spPr/>
        <p:txBody>
          <a:bodyPr/>
          <a:lstStyle/>
          <a:p>
            <a:fld id="{89FCC76C-DBE6-41A8-837A-553A5E90F617}" type="datetimeFigureOut">
              <a:rPr lang="en-US" smtClean="0"/>
              <a:t>8/29/2024</a:t>
            </a:fld>
            <a:endParaRPr lang="en-US"/>
          </a:p>
        </p:txBody>
      </p:sp>
      <p:sp>
        <p:nvSpPr>
          <p:cNvPr id="5" name="Footer Placeholder 4">
            <a:extLst>
              <a:ext uri="{FF2B5EF4-FFF2-40B4-BE49-F238E27FC236}">
                <a16:creationId xmlns:a16="http://schemas.microsoft.com/office/drawing/2014/main" id="{560A9B43-016C-4A65-AF90-3D569FB8D6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7351FE-9DAE-4A24-A405-D5BECB0506B0}"/>
              </a:ext>
            </a:extLst>
          </p:cNvPr>
          <p:cNvSpPr>
            <a:spLocks noGrp="1"/>
          </p:cNvSpPr>
          <p:nvPr>
            <p:ph type="sldNum" sz="quarter" idx="12"/>
          </p:nvPr>
        </p:nvSpPr>
        <p:spPr/>
        <p:txBody>
          <a:bodyPr/>
          <a:lstStyle/>
          <a:p>
            <a:fld id="{4982BC64-382A-4203-8882-00EBD4CB7192}" type="slidenum">
              <a:rPr lang="en-US" smtClean="0"/>
              <a:t>‹#›</a:t>
            </a:fld>
            <a:endParaRPr lang="en-US"/>
          </a:p>
        </p:txBody>
      </p:sp>
    </p:spTree>
    <p:extLst>
      <p:ext uri="{BB962C8B-B14F-4D97-AF65-F5344CB8AC3E}">
        <p14:creationId xmlns:p14="http://schemas.microsoft.com/office/powerpoint/2010/main" val="1868547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3F98E-06FC-45F2-94DA-51317444D79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C24E6DD-EE90-4CBA-9517-C7B8241416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05D216-F9C1-4961-92D2-1B79182D352D}"/>
              </a:ext>
            </a:extLst>
          </p:cNvPr>
          <p:cNvSpPr>
            <a:spLocks noGrp="1"/>
          </p:cNvSpPr>
          <p:nvPr>
            <p:ph type="dt" sz="half" idx="10"/>
          </p:nvPr>
        </p:nvSpPr>
        <p:spPr/>
        <p:txBody>
          <a:bodyPr/>
          <a:lstStyle/>
          <a:p>
            <a:fld id="{89FCC76C-DBE6-41A8-837A-553A5E90F617}" type="datetimeFigureOut">
              <a:rPr lang="en-US" smtClean="0"/>
              <a:t>8/29/2024</a:t>
            </a:fld>
            <a:endParaRPr lang="en-US"/>
          </a:p>
        </p:txBody>
      </p:sp>
      <p:sp>
        <p:nvSpPr>
          <p:cNvPr id="5" name="Footer Placeholder 4">
            <a:extLst>
              <a:ext uri="{FF2B5EF4-FFF2-40B4-BE49-F238E27FC236}">
                <a16:creationId xmlns:a16="http://schemas.microsoft.com/office/drawing/2014/main" id="{F6894E41-B5F3-4E61-AFB3-ABFBDB10ED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D389A0-3635-4812-9692-9AFF78703397}"/>
              </a:ext>
            </a:extLst>
          </p:cNvPr>
          <p:cNvSpPr>
            <a:spLocks noGrp="1"/>
          </p:cNvSpPr>
          <p:nvPr>
            <p:ph type="sldNum" sz="quarter" idx="12"/>
          </p:nvPr>
        </p:nvSpPr>
        <p:spPr/>
        <p:txBody>
          <a:bodyPr/>
          <a:lstStyle/>
          <a:p>
            <a:fld id="{4982BC64-382A-4203-8882-00EBD4CB7192}" type="slidenum">
              <a:rPr lang="en-US" smtClean="0"/>
              <a:t>‹#›</a:t>
            </a:fld>
            <a:endParaRPr lang="en-US"/>
          </a:p>
        </p:txBody>
      </p:sp>
    </p:spTree>
    <p:extLst>
      <p:ext uri="{BB962C8B-B14F-4D97-AF65-F5344CB8AC3E}">
        <p14:creationId xmlns:p14="http://schemas.microsoft.com/office/powerpoint/2010/main" val="176072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3E259-12D9-40CE-9293-07DAB53EF4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22DB57-191B-45E1-A8FB-2E1511F894A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27B72A4-C483-4132-9E45-BDE160B7D8E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11EBE3-534B-4FD8-86C7-7F121507817B}"/>
              </a:ext>
            </a:extLst>
          </p:cNvPr>
          <p:cNvSpPr>
            <a:spLocks noGrp="1"/>
          </p:cNvSpPr>
          <p:nvPr>
            <p:ph type="dt" sz="half" idx="10"/>
          </p:nvPr>
        </p:nvSpPr>
        <p:spPr/>
        <p:txBody>
          <a:bodyPr/>
          <a:lstStyle/>
          <a:p>
            <a:fld id="{89FCC76C-DBE6-41A8-837A-553A5E90F617}" type="datetimeFigureOut">
              <a:rPr lang="en-US" smtClean="0"/>
              <a:t>8/29/2024</a:t>
            </a:fld>
            <a:endParaRPr lang="en-US"/>
          </a:p>
        </p:txBody>
      </p:sp>
      <p:sp>
        <p:nvSpPr>
          <p:cNvPr id="6" name="Footer Placeholder 5">
            <a:extLst>
              <a:ext uri="{FF2B5EF4-FFF2-40B4-BE49-F238E27FC236}">
                <a16:creationId xmlns:a16="http://schemas.microsoft.com/office/drawing/2014/main" id="{F35FD486-2B87-4269-8F30-1B4D1B5037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7518B7-3F80-4D49-BA74-B74273CFBEA0}"/>
              </a:ext>
            </a:extLst>
          </p:cNvPr>
          <p:cNvSpPr>
            <a:spLocks noGrp="1"/>
          </p:cNvSpPr>
          <p:nvPr>
            <p:ph type="sldNum" sz="quarter" idx="12"/>
          </p:nvPr>
        </p:nvSpPr>
        <p:spPr/>
        <p:txBody>
          <a:bodyPr/>
          <a:lstStyle/>
          <a:p>
            <a:fld id="{4982BC64-382A-4203-8882-00EBD4CB7192}" type="slidenum">
              <a:rPr lang="en-US" smtClean="0"/>
              <a:t>‹#›</a:t>
            </a:fld>
            <a:endParaRPr lang="en-US"/>
          </a:p>
        </p:txBody>
      </p:sp>
    </p:spTree>
    <p:extLst>
      <p:ext uri="{BB962C8B-B14F-4D97-AF65-F5344CB8AC3E}">
        <p14:creationId xmlns:p14="http://schemas.microsoft.com/office/powerpoint/2010/main" val="1518057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83F51-AE73-4854-BDA6-B34DCB8A727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673C02-409F-4F33-9FC6-072B808854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763BC1-414A-499B-A034-FC8224197C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7372D12-93E5-4EB3-9980-117DC5ECF5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277923-7344-4F94-B31E-ACA0373C57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24F8B3-7A70-4797-84AB-A756FFF4C68C}"/>
              </a:ext>
            </a:extLst>
          </p:cNvPr>
          <p:cNvSpPr>
            <a:spLocks noGrp="1"/>
          </p:cNvSpPr>
          <p:nvPr>
            <p:ph type="dt" sz="half" idx="10"/>
          </p:nvPr>
        </p:nvSpPr>
        <p:spPr/>
        <p:txBody>
          <a:bodyPr/>
          <a:lstStyle/>
          <a:p>
            <a:fld id="{89FCC76C-DBE6-41A8-837A-553A5E90F617}" type="datetimeFigureOut">
              <a:rPr lang="en-US" smtClean="0"/>
              <a:t>8/29/2024</a:t>
            </a:fld>
            <a:endParaRPr lang="en-US"/>
          </a:p>
        </p:txBody>
      </p:sp>
      <p:sp>
        <p:nvSpPr>
          <p:cNvPr id="8" name="Footer Placeholder 7">
            <a:extLst>
              <a:ext uri="{FF2B5EF4-FFF2-40B4-BE49-F238E27FC236}">
                <a16:creationId xmlns:a16="http://schemas.microsoft.com/office/drawing/2014/main" id="{4445A3D3-200E-4544-801F-0F53B4B7ADD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2BA79C-EB89-4CE0-9171-BF48EA7C680B}"/>
              </a:ext>
            </a:extLst>
          </p:cNvPr>
          <p:cNvSpPr>
            <a:spLocks noGrp="1"/>
          </p:cNvSpPr>
          <p:nvPr>
            <p:ph type="sldNum" sz="quarter" idx="12"/>
          </p:nvPr>
        </p:nvSpPr>
        <p:spPr/>
        <p:txBody>
          <a:bodyPr/>
          <a:lstStyle/>
          <a:p>
            <a:fld id="{4982BC64-382A-4203-8882-00EBD4CB7192}" type="slidenum">
              <a:rPr lang="en-US" smtClean="0"/>
              <a:t>‹#›</a:t>
            </a:fld>
            <a:endParaRPr lang="en-US"/>
          </a:p>
        </p:txBody>
      </p:sp>
    </p:spTree>
    <p:extLst>
      <p:ext uri="{BB962C8B-B14F-4D97-AF65-F5344CB8AC3E}">
        <p14:creationId xmlns:p14="http://schemas.microsoft.com/office/powerpoint/2010/main" val="1800828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D53F0-43BC-4AAB-9522-D68501A7A1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E37DB20-ACD4-49C5-955C-D969F4A9DE2D}"/>
              </a:ext>
            </a:extLst>
          </p:cNvPr>
          <p:cNvSpPr>
            <a:spLocks noGrp="1"/>
          </p:cNvSpPr>
          <p:nvPr>
            <p:ph type="dt" sz="half" idx="10"/>
          </p:nvPr>
        </p:nvSpPr>
        <p:spPr/>
        <p:txBody>
          <a:bodyPr/>
          <a:lstStyle/>
          <a:p>
            <a:fld id="{89FCC76C-DBE6-41A8-837A-553A5E90F617}" type="datetimeFigureOut">
              <a:rPr lang="en-US" smtClean="0"/>
              <a:t>8/29/2024</a:t>
            </a:fld>
            <a:endParaRPr lang="en-US"/>
          </a:p>
        </p:txBody>
      </p:sp>
      <p:sp>
        <p:nvSpPr>
          <p:cNvPr id="4" name="Footer Placeholder 3">
            <a:extLst>
              <a:ext uri="{FF2B5EF4-FFF2-40B4-BE49-F238E27FC236}">
                <a16:creationId xmlns:a16="http://schemas.microsoft.com/office/drawing/2014/main" id="{D6EA787F-B6FF-4ADE-8D90-6B9D5542D9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CFDB400-B47E-4F98-9A30-8F4439BA9536}"/>
              </a:ext>
            </a:extLst>
          </p:cNvPr>
          <p:cNvSpPr>
            <a:spLocks noGrp="1"/>
          </p:cNvSpPr>
          <p:nvPr>
            <p:ph type="sldNum" sz="quarter" idx="12"/>
          </p:nvPr>
        </p:nvSpPr>
        <p:spPr/>
        <p:txBody>
          <a:bodyPr/>
          <a:lstStyle/>
          <a:p>
            <a:fld id="{4982BC64-382A-4203-8882-00EBD4CB7192}" type="slidenum">
              <a:rPr lang="en-US" smtClean="0"/>
              <a:t>‹#›</a:t>
            </a:fld>
            <a:endParaRPr lang="en-US"/>
          </a:p>
        </p:txBody>
      </p:sp>
    </p:spTree>
    <p:extLst>
      <p:ext uri="{BB962C8B-B14F-4D97-AF65-F5344CB8AC3E}">
        <p14:creationId xmlns:p14="http://schemas.microsoft.com/office/powerpoint/2010/main" val="2489182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9F68A54-1E62-461A-91C2-45939BD9B596}"/>
              </a:ext>
            </a:extLst>
          </p:cNvPr>
          <p:cNvSpPr>
            <a:spLocks noGrp="1"/>
          </p:cNvSpPr>
          <p:nvPr>
            <p:ph type="dt" sz="half" idx="10"/>
          </p:nvPr>
        </p:nvSpPr>
        <p:spPr/>
        <p:txBody>
          <a:bodyPr/>
          <a:lstStyle/>
          <a:p>
            <a:fld id="{89FCC76C-DBE6-41A8-837A-553A5E90F617}" type="datetimeFigureOut">
              <a:rPr lang="en-US" smtClean="0"/>
              <a:t>8/29/2024</a:t>
            </a:fld>
            <a:endParaRPr lang="en-US"/>
          </a:p>
        </p:txBody>
      </p:sp>
      <p:sp>
        <p:nvSpPr>
          <p:cNvPr id="3" name="Footer Placeholder 2">
            <a:extLst>
              <a:ext uri="{FF2B5EF4-FFF2-40B4-BE49-F238E27FC236}">
                <a16:creationId xmlns:a16="http://schemas.microsoft.com/office/drawing/2014/main" id="{FF66E8CC-9873-43E7-925A-E9856A8CDA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81B56A-0C1B-48D1-AA6C-2FE3A088E4C7}"/>
              </a:ext>
            </a:extLst>
          </p:cNvPr>
          <p:cNvSpPr>
            <a:spLocks noGrp="1"/>
          </p:cNvSpPr>
          <p:nvPr>
            <p:ph type="sldNum" sz="quarter" idx="12"/>
          </p:nvPr>
        </p:nvSpPr>
        <p:spPr/>
        <p:txBody>
          <a:bodyPr/>
          <a:lstStyle/>
          <a:p>
            <a:fld id="{4982BC64-382A-4203-8882-00EBD4CB7192}" type="slidenum">
              <a:rPr lang="en-US" smtClean="0"/>
              <a:t>‹#›</a:t>
            </a:fld>
            <a:endParaRPr lang="en-US"/>
          </a:p>
        </p:txBody>
      </p:sp>
    </p:spTree>
    <p:extLst>
      <p:ext uri="{BB962C8B-B14F-4D97-AF65-F5344CB8AC3E}">
        <p14:creationId xmlns:p14="http://schemas.microsoft.com/office/powerpoint/2010/main" val="967959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92E1C-BAAF-4160-A472-CBA4C2F37A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455CD6-6C16-44A9-ADC9-6CF0FEAEEA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731C646-F2A7-4A4E-ABCE-C15BD70E65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5433BE-096F-4CE7-9E91-7F75A218CBCA}"/>
              </a:ext>
            </a:extLst>
          </p:cNvPr>
          <p:cNvSpPr>
            <a:spLocks noGrp="1"/>
          </p:cNvSpPr>
          <p:nvPr>
            <p:ph type="dt" sz="half" idx="10"/>
          </p:nvPr>
        </p:nvSpPr>
        <p:spPr/>
        <p:txBody>
          <a:bodyPr/>
          <a:lstStyle/>
          <a:p>
            <a:fld id="{89FCC76C-DBE6-41A8-837A-553A5E90F617}" type="datetimeFigureOut">
              <a:rPr lang="en-US" smtClean="0"/>
              <a:t>8/29/2024</a:t>
            </a:fld>
            <a:endParaRPr lang="en-US"/>
          </a:p>
        </p:txBody>
      </p:sp>
      <p:sp>
        <p:nvSpPr>
          <p:cNvPr id="6" name="Footer Placeholder 5">
            <a:extLst>
              <a:ext uri="{FF2B5EF4-FFF2-40B4-BE49-F238E27FC236}">
                <a16:creationId xmlns:a16="http://schemas.microsoft.com/office/drawing/2014/main" id="{A1689F62-5744-44C8-8C57-9F88E3E4E4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25A051-B5D6-4B7F-ACA2-8E5D2F23F46A}"/>
              </a:ext>
            </a:extLst>
          </p:cNvPr>
          <p:cNvSpPr>
            <a:spLocks noGrp="1"/>
          </p:cNvSpPr>
          <p:nvPr>
            <p:ph type="sldNum" sz="quarter" idx="12"/>
          </p:nvPr>
        </p:nvSpPr>
        <p:spPr/>
        <p:txBody>
          <a:bodyPr/>
          <a:lstStyle/>
          <a:p>
            <a:fld id="{4982BC64-382A-4203-8882-00EBD4CB7192}" type="slidenum">
              <a:rPr lang="en-US" smtClean="0"/>
              <a:t>‹#›</a:t>
            </a:fld>
            <a:endParaRPr lang="en-US"/>
          </a:p>
        </p:txBody>
      </p:sp>
    </p:spTree>
    <p:extLst>
      <p:ext uri="{BB962C8B-B14F-4D97-AF65-F5344CB8AC3E}">
        <p14:creationId xmlns:p14="http://schemas.microsoft.com/office/powerpoint/2010/main" val="1222219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D1408-CB6C-48AA-8EF0-38B9F3059F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3ADB98-001A-4D2F-8AB1-DBB0AE7DAA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0E2FDD9-4B4B-44D9-A06B-A7A0ABE052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744203-ACEA-4BB9-B806-E36B364CFFEF}"/>
              </a:ext>
            </a:extLst>
          </p:cNvPr>
          <p:cNvSpPr>
            <a:spLocks noGrp="1"/>
          </p:cNvSpPr>
          <p:nvPr>
            <p:ph type="dt" sz="half" idx="10"/>
          </p:nvPr>
        </p:nvSpPr>
        <p:spPr/>
        <p:txBody>
          <a:bodyPr/>
          <a:lstStyle/>
          <a:p>
            <a:fld id="{89FCC76C-DBE6-41A8-837A-553A5E90F617}" type="datetimeFigureOut">
              <a:rPr lang="en-US" smtClean="0"/>
              <a:t>8/29/2024</a:t>
            </a:fld>
            <a:endParaRPr lang="en-US"/>
          </a:p>
        </p:txBody>
      </p:sp>
      <p:sp>
        <p:nvSpPr>
          <p:cNvPr id="6" name="Footer Placeholder 5">
            <a:extLst>
              <a:ext uri="{FF2B5EF4-FFF2-40B4-BE49-F238E27FC236}">
                <a16:creationId xmlns:a16="http://schemas.microsoft.com/office/drawing/2014/main" id="{8E6B91D6-E2D4-44E8-93D5-F5887F698A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F5212D-3422-4392-9DCE-7BE7840A8BA6}"/>
              </a:ext>
            </a:extLst>
          </p:cNvPr>
          <p:cNvSpPr>
            <a:spLocks noGrp="1"/>
          </p:cNvSpPr>
          <p:nvPr>
            <p:ph type="sldNum" sz="quarter" idx="12"/>
          </p:nvPr>
        </p:nvSpPr>
        <p:spPr/>
        <p:txBody>
          <a:bodyPr/>
          <a:lstStyle/>
          <a:p>
            <a:fld id="{4982BC64-382A-4203-8882-00EBD4CB7192}" type="slidenum">
              <a:rPr lang="en-US" smtClean="0"/>
              <a:t>‹#›</a:t>
            </a:fld>
            <a:endParaRPr lang="en-US"/>
          </a:p>
        </p:txBody>
      </p:sp>
    </p:spTree>
    <p:extLst>
      <p:ext uri="{BB962C8B-B14F-4D97-AF65-F5344CB8AC3E}">
        <p14:creationId xmlns:p14="http://schemas.microsoft.com/office/powerpoint/2010/main" val="1666402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9CC0E9-78C0-48D0-9713-1A2E6450EA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252483A-1794-4099-B1F8-4C5E8F78DD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894AAA-ACB1-43EB-98ED-AEC4A71404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FCC76C-DBE6-41A8-837A-553A5E90F617}" type="datetimeFigureOut">
              <a:rPr lang="en-US" smtClean="0"/>
              <a:t>8/29/2024</a:t>
            </a:fld>
            <a:endParaRPr lang="en-US"/>
          </a:p>
        </p:txBody>
      </p:sp>
      <p:sp>
        <p:nvSpPr>
          <p:cNvPr id="5" name="Footer Placeholder 4">
            <a:extLst>
              <a:ext uri="{FF2B5EF4-FFF2-40B4-BE49-F238E27FC236}">
                <a16:creationId xmlns:a16="http://schemas.microsoft.com/office/drawing/2014/main" id="{132F07AC-6656-4246-864E-000D46ADB7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92F6770-C9A0-4DBD-B937-D73B9CB3DD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82BC64-382A-4203-8882-00EBD4CB7192}" type="slidenum">
              <a:rPr lang="en-US" smtClean="0"/>
              <a:t>‹#›</a:t>
            </a:fld>
            <a:endParaRPr lang="en-US"/>
          </a:p>
        </p:txBody>
      </p:sp>
    </p:spTree>
    <p:extLst>
      <p:ext uri="{BB962C8B-B14F-4D97-AF65-F5344CB8AC3E}">
        <p14:creationId xmlns:p14="http://schemas.microsoft.com/office/powerpoint/2010/main" val="23726642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emf"/><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13" Type="http://schemas.openxmlformats.org/officeDocument/2006/relationships/image" Target="../media/image120.png"/><Relationship Id="rId3" Type="http://schemas.openxmlformats.org/officeDocument/2006/relationships/image" Target="../media/image58.png"/><Relationship Id="rId12" Type="http://schemas.openxmlformats.org/officeDocument/2006/relationships/image" Target="../media/image11.png"/><Relationship Id="rId2" Type="http://schemas.openxmlformats.org/officeDocument/2006/relationships/notesSlide" Target="../notesSlides/notesSlide5.xml"/><Relationship Id="rId16" Type="http://schemas.openxmlformats.org/officeDocument/2006/relationships/image" Target="../media/image9.png"/><Relationship Id="rId1" Type="http://schemas.openxmlformats.org/officeDocument/2006/relationships/slideLayout" Target="../slideLayouts/slideLayout2.xml"/><Relationship Id="rId15" Type="http://schemas.openxmlformats.org/officeDocument/2006/relationships/image" Target="../media/image8.jpeg"/><Relationship Id="rId10" Type="http://schemas.openxmlformats.org/officeDocument/2006/relationships/image" Target="../media/image110.png"/><Relationship Id="rId14" Type="http://schemas.openxmlformats.org/officeDocument/2006/relationships/image" Target="../media/image59.png"/></Relationships>
</file>

<file path=ppt/slides/_rels/slide11.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50.png"/><Relationship Id="rId1" Type="http://schemas.openxmlformats.org/officeDocument/2006/relationships/slideLayout" Target="../slideLayouts/slideLayout2.xml"/><Relationship Id="rId5" Type="http://schemas.openxmlformats.org/officeDocument/2006/relationships/image" Target="../media/image480.png"/><Relationship Id="rId4" Type="http://schemas.openxmlformats.org/officeDocument/2006/relationships/image" Target="../media/image470.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f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490.pn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9.png"/><Relationship Id="rId4" Type="http://schemas.openxmlformats.org/officeDocument/2006/relationships/image" Target="../media/image5100.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530.png"/><Relationship Id="rId4" Type="http://schemas.openxmlformats.org/officeDocument/2006/relationships/image" Target="../media/image8.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0.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550.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6.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70.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8.jpe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90.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20.png"/><Relationship Id="rId7" Type="http://schemas.openxmlformats.org/officeDocument/2006/relationships/image" Target="../media/image8.jpeg"/><Relationship Id="rId2" Type="http://schemas.openxmlformats.org/officeDocument/2006/relationships/image" Target="../media/image310.png"/><Relationship Id="rId1" Type="http://schemas.openxmlformats.org/officeDocument/2006/relationships/slideLayout" Target="../slideLayouts/slideLayout2.xml"/><Relationship Id="rId6" Type="http://schemas.openxmlformats.org/officeDocument/2006/relationships/image" Target="../media/image5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100.png"/><Relationship Id="rId7" Type="http://schemas.openxmlformats.org/officeDocument/2006/relationships/image" Target="../media/image6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10.png"/><Relationship Id="rId5" Type="http://schemas.openxmlformats.org/officeDocument/2006/relationships/image" Target="../media/image600.png"/><Relationship Id="rId4" Type="http://schemas.openxmlformats.org/officeDocument/2006/relationships/image" Target="../media/image590.png"/><Relationship Id="rId9" Type="http://schemas.openxmlformats.org/officeDocument/2006/relationships/image" Target="../media/image9.png"/></Relationships>
</file>

<file path=ppt/slides/_rels/slide32.xml.rels><?xml version="1.0" encoding="UTF-8" standalone="yes"?>
<Relationships xmlns="http://schemas.openxmlformats.org/package/2006/relationships"><Relationship Id="rId8" Type="http://schemas.openxmlformats.org/officeDocument/2006/relationships/image" Target="../media/image660.png"/><Relationship Id="rId3" Type="http://schemas.openxmlformats.org/officeDocument/2006/relationships/image" Target="../media/image630.png"/><Relationship Id="rId7" Type="http://schemas.openxmlformats.org/officeDocument/2006/relationships/image" Target="../media/image9.png"/><Relationship Id="rId12" Type="http://schemas.openxmlformats.org/officeDocument/2006/relationships/image" Target="../media/image70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jpeg"/><Relationship Id="rId11" Type="http://schemas.openxmlformats.org/officeDocument/2006/relationships/image" Target="../media/image690.png"/><Relationship Id="rId5" Type="http://schemas.openxmlformats.org/officeDocument/2006/relationships/image" Target="../media/image650.png"/><Relationship Id="rId10" Type="http://schemas.openxmlformats.org/officeDocument/2006/relationships/image" Target="../media/image680.png"/><Relationship Id="rId4" Type="http://schemas.openxmlformats.org/officeDocument/2006/relationships/image" Target="../media/image640.png"/><Relationship Id="rId9" Type="http://schemas.openxmlformats.org/officeDocument/2006/relationships/image" Target="../media/image670.png"/></Relationships>
</file>

<file path=ppt/slides/_rels/slide3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80.png"/><Relationship Id="rId4" Type="http://schemas.openxmlformats.org/officeDocument/2006/relationships/image" Target="../media/image5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8.jpe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jpeg"/><Relationship Id="rId9" Type="http://schemas.openxmlformats.org/officeDocument/2006/relationships/image" Target="../media/image41.png"/></Relationships>
</file>

<file path=ppt/slides/_rels/slide4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8.jpe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jpeg"/><Relationship Id="rId9" Type="http://schemas.openxmlformats.org/officeDocument/2006/relationships/image" Target="../media/image41.png"/></Relationships>
</file>

<file path=ppt/slides/_rels/slide4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8.jpe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jpeg"/><Relationship Id="rId9"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8.jpe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jpeg"/><Relationship Id="rId9" Type="http://schemas.openxmlformats.org/officeDocument/2006/relationships/image" Target="../media/image41.png"/></Relationships>
</file>

<file path=ppt/slides/_rels/slide4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8.jpe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jpeg"/><Relationship Id="rId9"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3" Type="http://schemas.openxmlformats.org/officeDocument/2006/relationships/image" Target="../media/image120.png"/><Relationship Id="rId3" Type="http://schemas.openxmlformats.org/officeDocument/2006/relationships/image" Target="../media/image58.png"/><Relationship Id="rId12" Type="http://schemas.openxmlformats.org/officeDocument/2006/relationships/image" Target="../media/image11.png"/><Relationship Id="rId2" Type="http://schemas.openxmlformats.org/officeDocument/2006/relationships/notesSlide" Target="../notesSlides/notesSlide3.xml"/><Relationship Id="rId16" Type="http://schemas.openxmlformats.org/officeDocument/2006/relationships/image" Target="../media/image9.png"/><Relationship Id="rId1" Type="http://schemas.openxmlformats.org/officeDocument/2006/relationships/slideLayout" Target="../slideLayouts/slideLayout2.xml"/><Relationship Id="rId15" Type="http://schemas.openxmlformats.org/officeDocument/2006/relationships/image" Target="../media/image8.jpeg"/><Relationship Id="rId10" Type="http://schemas.openxmlformats.org/officeDocument/2006/relationships/image" Target="../media/image110.png"/><Relationship Id="rId14" Type="http://schemas.openxmlformats.org/officeDocument/2006/relationships/image" Target="../media/image59.png"/></Relationships>
</file>

<file path=ppt/slides/_rels/slide5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5.jpeg"/><Relationship Id="rId7"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8.jpeg"/><Relationship Id="rId5" Type="http://schemas.openxmlformats.org/officeDocument/2006/relationships/image" Target="../media/image37.png"/><Relationship Id="rId4" Type="http://schemas.openxmlformats.org/officeDocument/2006/relationships/image" Target="../media/image36.jpeg"/></Relationships>
</file>

<file path=ppt/slides/_rels/slide5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5.jpeg"/><Relationship Id="rId7"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8.jpeg"/><Relationship Id="rId5" Type="http://schemas.openxmlformats.org/officeDocument/2006/relationships/image" Target="../media/image37.png"/><Relationship Id="rId4" Type="http://schemas.openxmlformats.org/officeDocument/2006/relationships/image" Target="../media/image36.jpeg"/></Relationships>
</file>

<file path=ppt/slides/_rels/slide5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5.jpeg"/><Relationship Id="rId7"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8.jpeg"/><Relationship Id="rId5" Type="http://schemas.openxmlformats.org/officeDocument/2006/relationships/image" Target="../media/image37.png"/><Relationship Id="rId4" Type="http://schemas.openxmlformats.org/officeDocument/2006/relationships/image" Target="../media/image36.jpeg"/></Relationships>
</file>

<file path=ppt/slides/_rels/slide5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45.jpeg"/><Relationship Id="rId4" Type="http://schemas.openxmlformats.org/officeDocument/2006/relationships/image" Target="../media/image44.jpeg"/></Relationships>
</file>

<file path=ppt/slides/_rels/slide54.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3" Type="http://schemas.openxmlformats.org/officeDocument/2006/relationships/image" Target="../media/image150.png"/><Relationship Id="rId18" Type="http://schemas.openxmlformats.org/officeDocument/2006/relationships/image" Target="../media/image9.png"/><Relationship Id="rId12" Type="http://schemas.openxmlformats.org/officeDocument/2006/relationships/image" Target="../media/image140.png"/><Relationship Id="rId17" Type="http://schemas.openxmlformats.org/officeDocument/2006/relationships/image" Target="../media/image8.jpeg"/><Relationship Id="rId2" Type="http://schemas.openxmlformats.org/officeDocument/2006/relationships/notesSlide" Target="../notesSlides/notesSlide4.xml"/><Relationship Id="rId16"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120.png"/><Relationship Id="rId15" Type="http://schemas.openxmlformats.org/officeDocument/2006/relationships/image" Target="../media/image60.png"/><Relationship Id="rId10" Type="http://schemas.openxmlformats.org/officeDocument/2006/relationships/image" Target="../media/image1100.png"/><Relationship Id="rId4" Type="http://schemas.openxmlformats.org/officeDocument/2006/relationships/image" Target="../media/image130.png"/><Relationship Id="rId14" Type="http://schemas.openxmlformats.org/officeDocument/2006/relationships/image" Target="../media/image160.png"/></Relationships>
</file>

<file path=ppt/slides/_rels/slide6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9.png"/><Relationship Id="rId7"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55.png"/><Relationship Id="rId5" Type="http://schemas.openxmlformats.org/officeDocument/2006/relationships/image" Target="../media/image51.png"/><Relationship Id="rId10" Type="http://schemas.openxmlformats.org/officeDocument/2006/relationships/image" Target="../media/image54.png"/><Relationship Id="rId4" Type="http://schemas.openxmlformats.org/officeDocument/2006/relationships/image" Target="../media/image50.png"/><Relationship Id="rId9" Type="http://schemas.openxmlformats.org/officeDocument/2006/relationships/image" Target="../media/image38.jpe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4" descr="Image result for mutualism"/>
          <p:cNvPicPr>
            <a:picLocks noChangeAspect="1" noChangeArrowheads="1"/>
          </p:cNvPicPr>
          <p:nvPr/>
        </p:nvPicPr>
        <p:blipFill rotWithShape="1">
          <a:blip r:embed="rId3">
            <a:extLst>
              <a:ext uri="{28A0092B-C50C-407E-A947-70E740481C1C}">
                <a14:useLocalDpi xmlns:a14="http://schemas.microsoft.com/office/drawing/2010/main" val="0"/>
              </a:ext>
            </a:extLst>
          </a:blip>
          <a:srcRect l="28785" t="4054" r="-913" b="9270"/>
          <a:stretch/>
        </p:blipFill>
        <p:spPr bwMode="auto">
          <a:xfrm>
            <a:off x="9220150" y="4596223"/>
            <a:ext cx="2997116" cy="22617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62666" y="1349402"/>
            <a:ext cx="6179296" cy="954107"/>
          </a:xfrm>
          <a:prstGeom prst="rect">
            <a:avLst/>
          </a:prstGeom>
        </p:spPr>
        <p:txBody>
          <a:bodyPr wrap="square">
            <a:spAutoFit/>
          </a:bodyPr>
          <a:lstStyle/>
          <a:p>
            <a:pPr algn="ctr">
              <a:spcAft>
                <a:spcPts val="600"/>
              </a:spcAft>
            </a:pPr>
            <a:r>
              <a:rPr lang="en-US" sz="2800" i="1" dirty="0"/>
              <a:t>a reciprocally positive interaction between species</a:t>
            </a:r>
            <a:r>
              <a:rPr lang="en-US" sz="2400" i="1" dirty="0"/>
              <a:t> </a:t>
            </a:r>
            <a:r>
              <a:rPr lang="en-US" sz="2000" dirty="0"/>
              <a:t>(Bronstein 2009)</a:t>
            </a:r>
          </a:p>
        </p:txBody>
      </p:sp>
      <p:sp>
        <p:nvSpPr>
          <p:cNvPr id="7" name="TextBox 6"/>
          <p:cNvSpPr txBox="1"/>
          <p:nvPr/>
        </p:nvSpPr>
        <p:spPr>
          <a:xfrm>
            <a:off x="50772" y="272838"/>
            <a:ext cx="5752421" cy="923330"/>
          </a:xfrm>
          <a:prstGeom prst="rect">
            <a:avLst/>
          </a:prstGeom>
          <a:noFill/>
        </p:spPr>
        <p:txBody>
          <a:bodyPr wrap="square" rtlCol="0">
            <a:spAutoFit/>
          </a:bodyPr>
          <a:lstStyle/>
          <a:p>
            <a:pPr algn="ctr"/>
            <a:r>
              <a:rPr lang="en-US" sz="5400" dirty="0">
                <a:latin typeface="+mj-lt"/>
              </a:rPr>
              <a:t>Mutualism</a:t>
            </a:r>
          </a:p>
        </p:txBody>
      </p:sp>
      <p:pic>
        <p:nvPicPr>
          <p:cNvPr id="8" name="Picture 7"/>
          <p:cNvPicPr>
            <a:picLocks noChangeAspect="1"/>
          </p:cNvPicPr>
          <p:nvPr/>
        </p:nvPicPr>
        <p:blipFill>
          <a:blip r:embed="rId4"/>
          <a:stretch>
            <a:fillRect/>
          </a:stretch>
        </p:blipFill>
        <p:spPr>
          <a:xfrm>
            <a:off x="1127841" y="2773478"/>
            <a:ext cx="3700771" cy="3398914"/>
          </a:xfrm>
          <a:prstGeom prst="rect">
            <a:avLst/>
          </a:prstGeom>
        </p:spPr>
      </p:pic>
      <p:pic>
        <p:nvPicPr>
          <p:cNvPr id="9" name="Picture 2" descr="Related image"/>
          <p:cNvPicPr>
            <a:picLocks noChangeAspect="1" noChangeArrowheads="1"/>
          </p:cNvPicPr>
          <p:nvPr/>
        </p:nvPicPr>
        <p:blipFill rotWithShape="1">
          <a:blip r:embed="rId5">
            <a:extLst>
              <a:ext uri="{28A0092B-C50C-407E-A947-70E740481C1C}">
                <a14:useLocalDpi xmlns:a14="http://schemas.microsoft.com/office/drawing/2010/main" val="0"/>
              </a:ext>
            </a:extLst>
          </a:blip>
          <a:srcRect r="30010"/>
          <a:stretch/>
        </p:blipFill>
        <p:spPr bwMode="auto">
          <a:xfrm>
            <a:off x="9220150" y="0"/>
            <a:ext cx="2971850" cy="318460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Related image"/>
          <p:cNvPicPr>
            <a:picLocks noChangeAspect="1" noChangeArrowheads="1"/>
          </p:cNvPicPr>
          <p:nvPr/>
        </p:nvPicPr>
        <p:blipFill rotWithShape="1">
          <a:blip r:embed="rId6">
            <a:extLst>
              <a:ext uri="{28A0092B-C50C-407E-A947-70E740481C1C}">
                <a14:useLocalDpi xmlns:a14="http://schemas.microsoft.com/office/drawing/2010/main" val="0"/>
              </a:ext>
            </a:extLst>
          </a:blip>
          <a:srcRect l="9414" t="-1223" r="-754" b="1223"/>
          <a:stretch/>
        </p:blipFill>
        <p:spPr bwMode="auto">
          <a:xfrm>
            <a:off x="5601211" y="-54501"/>
            <a:ext cx="3931047" cy="265587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C4D96E99-CA7B-4DAC-BA23-ECEADAB403F7}"/>
                  </a:ext>
                </a:extLst>
              </p:cNvPr>
              <p:cNvSpPr txBox="1">
                <a:spLocks/>
              </p:cNvSpPr>
              <p:nvPr/>
            </p:nvSpPr>
            <p:spPr>
              <a:xfrm>
                <a:off x="5389348" y="2928846"/>
                <a:ext cx="3830802" cy="81798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i="1">
                              <a:latin typeface="Cambria Math" panose="02040503050406030204" pitchFamily="18" charset="0"/>
                            </a:rPr>
                            <m:t>𝑑</m:t>
                          </m:r>
                          <m:sSub>
                            <m:sSubPr>
                              <m:ctrlPr>
                                <a:rPr lang="en-US" sz="2000" i="1" smtClean="0">
                                  <a:latin typeface="Cambria Math" panose="02040503050406030204" pitchFamily="18" charset="0"/>
                                </a:rPr>
                              </m:ctrlPr>
                            </m:sSubPr>
                            <m:e>
                              <m:r>
                                <a:rPr lang="en-US" sz="2000" i="1" smtClean="0">
                                  <a:latin typeface="Cambria Math" panose="02040503050406030204" pitchFamily="18" charset="0"/>
                                </a:rPr>
                                <m:t>𝑁</m:t>
                              </m:r>
                            </m:e>
                            <m:sub>
                              <m:r>
                                <a:rPr lang="en-US" sz="2000" i="1" smtClean="0">
                                  <a:latin typeface="Cambria Math" panose="02040503050406030204" pitchFamily="18" charset="0"/>
                                </a:rPr>
                                <m:t>1</m:t>
                              </m:r>
                            </m:sub>
                          </m:sSub>
                        </m:num>
                        <m:den>
                          <m:r>
                            <a:rPr lang="en-US" sz="2000" i="1">
                              <a:latin typeface="Cambria Math" panose="02040503050406030204" pitchFamily="18" charset="0"/>
                            </a:rPr>
                            <m:t>𝑑𝑡</m:t>
                          </m:r>
                        </m:den>
                      </m:f>
                      <m:r>
                        <a:rPr lang="en-US" sz="2000" i="1">
                          <a:latin typeface="Cambria Math" panose="02040503050406030204" pitchFamily="18" charset="0"/>
                        </a:rPr>
                        <m:t>=</m:t>
                      </m:r>
                      <m:sSub>
                        <m:sSubPr>
                          <m:ctrlPr>
                            <a:rPr lang="en-US" sz="2000" i="1" smtClean="0">
                              <a:latin typeface="Cambria Math" panose="02040503050406030204" pitchFamily="18" charset="0"/>
                            </a:rPr>
                          </m:ctrlPr>
                        </m:sSubPr>
                        <m:e>
                          <m:r>
                            <a:rPr lang="en-US" sz="2000" i="1" smtClean="0">
                              <a:latin typeface="Cambria Math" panose="02040503050406030204" pitchFamily="18" charset="0"/>
                            </a:rPr>
                            <m:t>𝑟</m:t>
                          </m:r>
                        </m:e>
                        <m:sub>
                          <m:r>
                            <a:rPr lang="en-US" sz="2000" i="1" smtClean="0">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1</m:t>
                          </m:r>
                        </m:sub>
                      </m:sSub>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smtClean="0">
                                      <a:latin typeface="Cambria Math" panose="02040503050406030204" pitchFamily="18" charset="0"/>
                                    </a:rPr>
                                    <m:t>𝐾</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1</m:t>
                                  </m:r>
                                </m:sub>
                              </m:sSub>
                              <m:r>
                                <a:rPr lang="en-US" sz="200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𝛼</m:t>
                                  </m:r>
                                </m:e>
                                <m:sub>
                                  <m:r>
                                    <a:rPr lang="en-US" sz="2000" i="1">
                                      <a:latin typeface="Cambria Math" panose="02040503050406030204" pitchFamily="18" charset="0"/>
                                    </a:rPr>
                                    <m:t>1</m:t>
                                  </m:r>
                                  <m:r>
                                    <a:rPr lang="en-US" sz="2000" i="1" smtClean="0">
                                      <a:latin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n-US" sz="2000" i="1" smtClean="0">
                                      <a:latin typeface="Cambria Math" panose="02040503050406030204" pitchFamily="18" charset="0"/>
                                    </a:rPr>
                                    <m:t>𝐾</m:t>
                                  </m:r>
                                </m:e>
                                <m:sub>
                                  <m:r>
                                    <a:rPr lang="en-US" sz="2000" i="1">
                                      <a:latin typeface="Cambria Math" panose="02040503050406030204" pitchFamily="18" charset="0"/>
                                    </a:rPr>
                                    <m:t>1</m:t>
                                  </m:r>
                                </m:sub>
                              </m:sSub>
                            </m:den>
                          </m:f>
                        </m:e>
                      </m:d>
                    </m:oMath>
                  </m:oMathPara>
                </a14:m>
                <a:endParaRPr lang="en-US" sz="2000" dirty="0"/>
              </a:p>
              <a:p>
                <a:r>
                  <a:rPr lang="en-US" sz="2000" dirty="0"/>
                  <a:t> </a:t>
                </a:r>
              </a:p>
              <a:p>
                <a:r>
                  <a:rPr lang="en-US" sz="2000" dirty="0"/>
                  <a:t>	</a:t>
                </a:r>
              </a:p>
            </p:txBody>
          </p:sp>
        </mc:Choice>
        <mc:Fallback xmlns="">
          <p:sp>
            <p:nvSpPr>
              <p:cNvPr id="13" name="Content Placeholder 2">
                <a:extLst>
                  <a:ext uri="{FF2B5EF4-FFF2-40B4-BE49-F238E27FC236}">
                    <a16:creationId xmlns:a16="http://schemas.microsoft.com/office/drawing/2014/main" id="{C4D96E99-CA7B-4DAC-BA23-ECEADAB403F7}"/>
                  </a:ext>
                </a:extLst>
              </p:cNvPr>
              <p:cNvSpPr txBox="1">
                <a:spLocks noRot="1" noChangeAspect="1" noMove="1" noResize="1" noEditPoints="1" noAdjustHandles="1" noChangeArrowheads="1" noChangeShapeType="1" noTextEdit="1"/>
              </p:cNvSpPr>
              <p:nvPr/>
            </p:nvSpPr>
            <p:spPr>
              <a:xfrm>
                <a:off x="5389348" y="2928846"/>
                <a:ext cx="3830802" cy="8179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C4D96E99-CA7B-4DAC-BA23-ECEADAB403F7}"/>
                  </a:ext>
                </a:extLst>
              </p:cNvPr>
              <p:cNvSpPr txBox="1">
                <a:spLocks/>
              </p:cNvSpPr>
              <p:nvPr/>
            </p:nvSpPr>
            <p:spPr>
              <a:xfrm>
                <a:off x="5484571" y="3867007"/>
                <a:ext cx="3640355" cy="7292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r>
                            <a:rPr lang="en-US" sz="2000" i="1">
                              <a:latin typeface="Cambria Math" panose="02040503050406030204" pitchFamily="18" charset="0"/>
                            </a:rPr>
                            <m:t>𝑑</m:t>
                          </m:r>
                          <m:sSub>
                            <m:sSubPr>
                              <m:ctrlPr>
                                <a:rPr lang="en-US" sz="2000" i="1" smtClean="0">
                                  <a:latin typeface="Cambria Math" panose="02040503050406030204" pitchFamily="18" charset="0"/>
                                </a:rPr>
                              </m:ctrlPr>
                            </m:sSubPr>
                            <m:e>
                              <m:r>
                                <a:rPr lang="en-US" sz="2000" i="1" smtClean="0">
                                  <a:latin typeface="Cambria Math" panose="02040503050406030204" pitchFamily="18" charset="0"/>
                                </a:rPr>
                                <m:t>𝑁</m:t>
                              </m:r>
                            </m:e>
                            <m:sub>
                              <m:r>
                                <a:rPr lang="en-US" sz="2000" b="0" i="1" smtClean="0">
                                  <a:latin typeface="Cambria Math" panose="02040503050406030204" pitchFamily="18" charset="0"/>
                                </a:rPr>
                                <m:t>2</m:t>
                              </m:r>
                            </m:sub>
                          </m:sSub>
                        </m:num>
                        <m:den>
                          <m:r>
                            <a:rPr lang="en-US" sz="2000" i="1">
                              <a:latin typeface="Cambria Math" panose="02040503050406030204" pitchFamily="18" charset="0"/>
                            </a:rPr>
                            <m:t>𝑑𝑡</m:t>
                          </m:r>
                        </m:den>
                      </m:f>
                      <m:r>
                        <a:rPr lang="en-US" sz="2000" i="1">
                          <a:latin typeface="Cambria Math" panose="02040503050406030204" pitchFamily="18" charset="0"/>
                        </a:rPr>
                        <m:t>=</m:t>
                      </m:r>
                      <m:sSub>
                        <m:sSubPr>
                          <m:ctrlPr>
                            <a:rPr lang="en-US" sz="2000" i="1" smtClean="0">
                              <a:latin typeface="Cambria Math" panose="02040503050406030204" pitchFamily="18" charset="0"/>
                            </a:rPr>
                          </m:ctrlPr>
                        </m:sSubPr>
                        <m:e>
                          <m:r>
                            <a:rPr lang="en-US" sz="2000" i="1" smtClean="0">
                              <a:latin typeface="Cambria Math" panose="02040503050406030204" pitchFamily="18" charset="0"/>
                            </a:rPr>
                            <m:t>𝑟</m:t>
                          </m:r>
                        </m:e>
                        <m:sub>
                          <m:r>
                            <a:rPr lang="en-US" sz="2000" b="0" i="1" smtClean="0">
                              <a:latin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b="0" i="1" smtClean="0">
                              <a:latin typeface="Cambria Math" panose="02040503050406030204" pitchFamily="18" charset="0"/>
                            </a:rPr>
                            <m:t>2</m:t>
                          </m:r>
                        </m:sub>
                      </m:sSub>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smtClean="0">
                                      <a:latin typeface="Cambria Math" panose="02040503050406030204" pitchFamily="18" charset="0"/>
                                    </a:rPr>
                                    <m:t>𝐾</m:t>
                                  </m:r>
                                </m:e>
                                <m:sub>
                                  <m:r>
                                    <a:rPr lang="en-US" sz="2000" b="0" i="1" smtClean="0">
                                      <a:latin typeface="Cambria Math" panose="02040503050406030204" pitchFamily="18" charset="0"/>
                                    </a:rPr>
                                    <m:t>2</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b="0" i="1" smtClean="0">
                                      <a:latin typeface="Cambria Math" panose="02040503050406030204" pitchFamily="18" charset="0"/>
                                    </a:rPr>
                                    <m:t>2</m:t>
                                  </m:r>
                                </m:sub>
                              </m:sSub>
                              <m:r>
                                <a:rPr lang="en-US" sz="200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𝛼</m:t>
                                  </m:r>
                                </m:e>
                                <m:sub>
                                  <m:r>
                                    <a:rPr lang="en-US" sz="2000" i="1">
                                      <a:latin typeface="Cambria Math" panose="02040503050406030204" pitchFamily="18" charset="0"/>
                                    </a:rPr>
                                    <m:t>21</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1</m:t>
                                  </m:r>
                                </m:sub>
                              </m:sSub>
                            </m:num>
                            <m:den>
                              <m:sSub>
                                <m:sSubPr>
                                  <m:ctrlPr>
                                    <a:rPr lang="en-US" sz="2000" i="1" smtClean="0">
                                      <a:latin typeface="Cambria Math" panose="02040503050406030204" pitchFamily="18" charset="0"/>
                                    </a:rPr>
                                  </m:ctrlPr>
                                </m:sSubPr>
                                <m:e>
                                  <m:r>
                                    <a:rPr lang="en-US" sz="2000" i="1" smtClean="0">
                                      <a:latin typeface="Cambria Math" panose="02040503050406030204" pitchFamily="18" charset="0"/>
                                    </a:rPr>
                                    <m:t>𝐾</m:t>
                                  </m:r>
                                </m:e>
                                <m:sub>
                                  <m:r>
                                    <a:rPr lang="en-US" sz="2000" b="0" i="1" smtClean="0">
                                      <a:latin typeface="Cambria Math" panose="02040503050406030204" pitchFamily="18" charset="0"/>
                                    </a:rPr>
                                    <m:t>2</m:t>
                                  </m:r>
                                </m:sub>
                              </m:sSub>
                            </m:den>
                          </m:f>
                        </m:e>
                      </m:d>
                    </m:oMath>
                  </m:oMathPara>
                </a14:m>
                <a:endParaRPr lang="en-US" sz="2000" dirty="0"/>
              </a:p>
              <a:p>
                <a:pPr marL="0" indent="0">
                  <a:buFont typeface="Arial" panose="020B0604020202020204" pitchFamily="34" charset="0"/>
                  <a:buNone/>
                </a:pPr>
                <a:r>
                  <a:rPr lang="en-US" sz="2000" dirty="0"/>
                  <a:t> </a:t>
                </a:r>
              </a:p>
              <a:p>
                <a:pPr marL="0" indent="0">
                  <a:buFont typeface="Arial" panose="020B0604020202020204" pitchFamily="34" charset="0"/>
                  <a:buNone/>
                </a:pPr>
                <a:r>
                  <a:rPr lang="en-US" sz="2000" dirty="0"/>
                  <a:t>	</a:t>
                </a:r>
              </a:p>
            </p:txBody>
          </p:sp>
        </mc:Choice>
        <mc:Fallback xmlns="">
          <p:sp>
            <p:nvSpPr>
              <p:cNvPr id="14" name="Content Placeholder 2">
                <a:extLst>
                  <a:ext uri="{FF2B5EF4-FFF2-40B4-BE49-F238E27FC236}">
                    <a16:creationId xmlns:a16="http://schemas.microsoft.com/office/drawing/2014/main" id="{C4D96E99-CA7B-4DAC-BA23-ECEADAB403F7}"/>
                  </a:ext>
                </a:extLst>
              </p:cNvPr>
              <p:cNvSpPr txBox="1">
                <a:spLocks noRot="1" noChangeAspect="1" noMove="1" noResize="1" noEditPoints="1" noAdjustHandles="1" noChangeArrowheads="1" noChangeShapeType="1" noTextEdit="1"/>
              </p:cNvSpPr>
              <p:nvPr/>
            </p:nvSpPr>
            <p:spPr>
              <a:xfrm>
                <a:off x="5484571" y="3867007"/>
                <a:ext cx="3640355" cy="729216"/>
              </a:xfrm>
              <a:prstGeom prst="rect">
                <a:avLst/>
              </a:prstGeom>
              <a:blipFill>
                <a:blip r:embed="rId8"/>
                <a:stretch>
                  <a:fillRect/>
                </a:stretch>
              </a:blipFill>
            </p:spPr>
            <p:txBody>
              <a:bodyPr/>
              <a:lstStyle/>
              <a:p>
                <a:r>
                  <a:rPr lang="en-US">
                    <a:noFill/>
                  </a:rPr>
                  <a:t> </a:t>
                </a:r>
              </a:p>
            </p:txBody>
          </p:sp>
        </mc:Fallback>
      </mc:AlternateContent>
      <p:pic>
        <p:nvPicPr>
          <p:cNvPr id="15" name="Picture 14"/>
          <p:cNvPicPr>
            <a:picLocks noChangeAspect="1"/>
          </p:cNvPicPr>
          <p:nvPr/>
        </p:nvPicPr>
        <p:blipFill>
          <a:blip r:embed="rId9"/>
          <a:stretch>
            <a:fillRect/>
          </a:stretch>
        </p:blipFill>
        <p:spPr>
          <a:xfrm>
            <a:off x="9912216" y="2773478"/>
            <a:ext cx="2305050" cy="2447925"/>
          </a:xfrm>
          <a:prstGeom prst="rect">
            <a:avLst/>
          </a:prstGeom>
        </p:spPr>
      </p:pic>
    </p:spTree>
    <p:extLst>
      <p:ext uri="{BB962C8B-B14F-4D97-AF65-F5344CB8AC3E}">
        <p14:creationId xmlns:p14="http://schemas.microsoft.com/office/powerpoint/2010/main" val="41102448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p:cNvSpPr/>
          <p:nvPr/>
        </p:nvSpPr>
        <p:spPr>
          <a:xfrm rot="1406628">
            <a:off x="5522551" y="3434340"/>
            <a:ext cx="2317961" cy="1325472"/>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rot="1406628">
            <a:off x="5355657" y="1741898"/>
            <a:ext cx="2317961" cy="1325472"/>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rot="3419988">
            <a:off x="7101920" y="1412177"/>
            <a:ext cx="1300699" cy="208990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C4D96E99-CA7B-4DAC-BA23-ECEADAB403F7}"/>
                  </a:ext>
                </a:extLst>
              </p:cNvPr>
              <p:cNvSpPr>
                <a:spLocks noGrp="1"/>
              </p:cNvSpPr>
              <p:nvPr>
                <p:ph idx="1"/>
              </p:nvPr>
            </p:nvSpPr>
            <p:spPr>
              <a:xfrm>
                <a:off x="3092799" y="1900990"/>
                <a:ext cx="6006401" cy="1238750"/>
              </a:xfrm>
            </p:spPr>
            <p:txBody>
              <a:bodyPr>
                <a:noAutofit/>
              </a:bodyPr>
              <a:lstStyle/>
              <a:p>
                <a:pPr marL="0" indent="0">
                  <a:buNone/>
                </a:pPr>
                <a14:m>
                  <m:oMathPara xmlns:m="http://schemas.openxmlformats.org/officeDocument/2006/math">
                    <m:oMathParaPr>
                      <m:jc m:val="centerGroup"/>
                    </m:oMathParaPr>
                    <m:oMath xmlns:m="http://schemas.openxmlformats.org/officeDocument/2006/math">
                      <m:f>
                        <m:fPr>
                          <m:ctrlPr>
                            <a:rPr lang="en-US" sz="3200" i="1" smtClean="0">
                              <a:latin typeface="Cambria Math" panose="02040503050406030204" pitchFamily="18" charset="0"/>
                            </a:rPr>
                          </m:ctrlPr>
                        </m:fPr>
                        <m:num>
                          <m:r>
                            <a:rPr lang="en-US" sz="3200" i="1">
                              <a:latin typeface="Cambria Math" panose="02040503050406030204" pitchFamily="18" charset="0"/>
                            </a:rPr>
                            <m:t>𝑑</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𝑁</m:t>
                              </m:r>
                            </m:e>
                            <m:sub>
                              <m:r>
                                <a:rPr lang="en-US" sz="3200" b="0" i="1" smtClean="0">
                                  <a:latin typeface="Cambria Math" panose="02040503050406030204" pitchFamily="18" charset="0"/>
                                </a:rPr>
                                <m:t>1</m:t>
                              </m:r>
                            </m:sub>
                          </m:sSub>
                        </m:num>
                        <m:den>
                          <m:r>
                            <a:rPr lang="en-US" sz="3200" i="1">
                              <a:latin typeface="Cambria Math" panose="02040503050406030204" pitchFamily="18" charset="0"/>
                            </a:rPr>
                            <m:t>𝑑𝑡</m:t>
                          </m:r>
                        </m:den>
                      </m:f>
                      <m:r>
                        <a:rPr lang="en-US" sz="3200" i="1">
                          <a:latin typeface="Cambria Math" panose="02040503050406030204" pitchFamily="18" charset="0"/>
                        </a:rPr>
                        <m:t>=</m:t>
                      </m:r>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𝑟</m:t>
                          </m:r>
                        </m:e>
                        <m:sub>
                          <m:r>
                            <a:rPr lang="en-US" sz="3200" b="0" i="1" smtClean="0">
                              <a:latin typeface="Cambria Math" panose="02040503050406030204" pitchFamily="18" charset="0"/>
                            </a:rPr>
                            <m:t>1</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1</m:t>
                          </m:r>
                        </m:sub>
                      </m:sSub>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sSub>
                                <m:sSubPr>
                                  <m:ctrlPr>
                                    <a:rPr lang="en-US" sz="3200" i="1">
                                      <a:latin typeface="Cambria Math" panose="02040503050406030204" pitchFamily="18" charset="0"/>
                                    </a:rPr>
                                  </m:ctrlPr>
                                </m:sSubPr>
                                <m:e>
                                  <m:r>
                                    <a:rPr lang="en-US" sz="3200" b="0" i="1" smtClean="0">
                                      <a:latin typeface="Cambria Math" panose="02040503050406030204" pitchFamily="18" charset="0"/>
                                    </a:rPr>
                                    <m:t>𝐾</m:t>
                                  </m:r>
                                </m:e>
                                <m:sub>
                                  <m:r>
                                    <a:rPr lang="en-US" sz="3200" i="1">
                                      <a:latin typeface="Cambria Math" panose="02040503050406030204" pitchFamily="18" charset="0"/>
                                    </a:rPr>
                                    <m:t>1</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1</m:t>
                                  </m:r>
                                </m:sub>
                              </m:sSub>
                              <m:r>
                                <a:rPr lang="en-US" sz="3200" b="0" i="1" smtClean="0">
                                  <a:latin typeface="Cambria Math" panose="02040503050406030204" pitchFamily="18" charset="0"/>
                                </a:rPr>
                                <m:t>+</m:t>
                              </m:r>
                              <m:sSub>
                                <m:sSubPr>
                                  <m:ctrlPr>
                                    <a:rPr lang="en-US" sz="3200" i="1">
                                      <a:latin typeface="Cambria Math" panose="02040503050406030204" pitchFamily="18" charset="0"/>
                                    </a:rPr>
                                  </m:ctrlPr>
                                </m:sSubPr>
                                <m:e>
                                  <m:r>
                                    <a:rPr lang="en-US" sz="3200" i="1" smtClean="0">
                                      <a:latin typeface="Cambria Math" panose="02040503050406030204" pitchFamily="18" charset="0"/>
                                      <a:ea typeface="Cambria Math" panose="02040503050406030204" pitchFamily="18" charset="0"/>
                                    </a:rPr>
                                    <m:t>𝛼</m:t>
                                  </m:r>
                                </m:e>
                                <m:sub>
                                  <m:r>
                                    <a:rPr lang="en-US" sz="3200" i="1">
                                      <a:latin typeface="Cambria Math" panose="02040503050406030204" pitchFamily="18" charset="0"/>
                                    </a:rPr>
                                    <m:t>1</m:t>
                                  </m:r>
                                  <m:r>
                                    <a:rPr lang="en-US" sz="3200" b="0" i="1" smtClean="0">
                                      <a:latin typeface="Cambria Math" panose="02040503050406030204" pitchFamily="18" charset="0"/>
                                    </a:rPr>
                                    <m:t>2</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b="0" i="1" smtClean="0">
                                      <a:latin typeface="Cambria Math" panose="02040503050406030204" pitchFamily="18" charset="0"/>
                                    </a:rPr>
                                    <m:t>2</m:t>
                                  </m:r>
                                </m:sub>
                              </m:sSub>
                            </m:num>
                            <m:den>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𝐾</m:t>
                                  </m:r>
                                </m:e>
                                <m:sub>
                                  <m:r>
                                    <a:rPr lang="en-US" sz="3200" i="1">
                                      <a:latin typeface="Cambria Math" panose="02040503050406030204" pitchFamily="18" charset="0"/>
                                    </a:rPr>
                                    <m:t>1</m:t>
                                  </m:r>
                                </m:sub>
                              </m:sSub>
                            </m:den>
                          </m:f>
                        </m:e>
                      </m:d>
                    </m:oMath>
                  </m:oMathPara>
                </a14:m>
                <a:endParaRPr lang="en-US" sz="3200" dirty="0"/>
              </a:p>
              <a:p>
                <a:pPr marL="0" indent="0">
                  <a:buNone/>
                </a:pPr>
                <a:r>
                  <a:rPr lang="en-US" sz="3200" dirty="0"/>
                  <a:t>	</a:t>
                </a:r>
              </a:p>
            </p:txBody>
          </p:sp>
        </mc:Choice>
        <mc:Fallback xmlns="">
          <p:sp>
            <p:nvSpPr>
              <p:cNvPr id="4" name="Content Placeholder 2">
                <a:extLst>
                  <a:ext uri="{FF2B5EF4-FFF2-40B4-BE49-F238E27FC236}">
                    <a16:creationId xmlns:a16="http://schemas.microsoft.com/office/drawing/2014/main" id="{C4D96E99-CA7B-4DAC-BA23-ECEADAB403F7}"/>
                  </a:ext>
                </a:extLst>
              </p:cNvPr>
              <p:cNvSpPr>
                <a:spLocks noGrp="1" noRot="1" noChangeAspect="1" noMove="1" noResize="1" noEditPoints="1" noAdjustHandles="1" noChangeArrowheads="1" noChangeShapeType="1" noTextEdit="1"/>
              </p:cNvSpPr>
              <p:nvPr>
                <p:ph idx="1"/>
              </p:nvPr>
            </p:nvSpPr>
            <p:spPr>
              <a:xfrm>
                <a:off x="3092799" y="1900990"/>
                <a:ext cx="6006401" cy="1238750"/>
              </a:xfrm>
              <a:blipFill>
                <a:blip r:embed="rId3"/>
                <a:stretch>
                  <a:fillRect/>
                </a:stretch>
              </a:blipFill>
            </p:spPr>
            <p:txBody>
              <a:bodyPr/>
              <a:lstStyle/>
              <a:p>
                <a:r>
                  <a:rPr lang="en-US">
                    <a:noFill/>
                  </a:rPr>
                  <a:t> </a:t>
                </a:r>
              </a:p>
            </p:txBody>
          </p:sp>
        </mc:Fallback>
      </mc:AlternateContent>
      <p:sp>
        <p:nvSpPr>
          <p:cNvPr id="8" name="Oval 7"/>
          <p:cNvSpPr/>
          <p:nvPr/>
        </p:nvSpPr>
        <p:spPr>
          <a:xfrm>
            <a:off x="9994114" y="1696310"/>
            <a:ext cx="905256" cy="77724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i="1" dirty="0">
                <a:solidFill>
                  <a:schemeClr val="tx1"/>
                </a:solidFill>
              </a:rPr>
              <a:t>N</a:t>
            </a:r>
            <a:r>
              <a:rPr lang="en-US" sz="3600" i="1" baseline="-25000" dirty="0">
                <a:solidFill>
                  <a:schemeClr val="tx1"/>
                </a:solidFill>
              </a:rPr>
              <a:t>1</a:t>
            </a:r>
          </a:p>
        </p:txBody>
      </p:sp>
      <p:sp>
        <p:nvSpPr>
          <p:cNvPr id="9" name="Oval 8"/>
          <p:cNvSpPr/>
          <p:nvPr/>
        </p:nvSpPr>
        <p:spPr>
          <a:xfrm>
            <a:off x="9994114" y="3586070"/>
            <a:ext cx="905256" cy="77724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i="1" dirty="0">
                <a:solidFill>
                  <a:schemeClr val="tx1"/>
                </a:solidFill>
              </a:rPr>
              <a:t>N</a:t>
            </a:r>
            <a:r>
              <a:rPr lang="en-US" sz="3600" i="1" baseline="-25000" dirty="0">
                <a:solidFill>
                  <a:schemeClr val="tx1"/>
                </a:solidFill>
              </a:rPr>
              <a:t>2</a:t>
            </a:r>
          </a:p>
        </p:txBody>
      </p:sp>
      <p:cxnSp>
        <p:nvCxnSpPr>
          <p:cNvPr id="27" name="Curved Connector 26"/>
          <p:cNvCxnSpPr>
            <a:stCxn id="8" idx="1"/>
            <a:endCxn id="8" idx="7"/>
          </p:cNvCxnSpPr>
          <p:nvPr/>
        </p:nvCxnSpPr>
        <p:spPr>
          <a:xfrm rot="5400000" flipH="1" flipV="1">
            <a:off x="10446742" y="1490078"/>
            <a:ext cx="12700" cy="640112"/>
          </a:xfrm>
          <a:prstGeom prst="curvedConnector3">
            <a:avLst>
              <a:gd name="adj1" fmla="val 4306780"/>
            </a:avLst>
          </a:prstGeom>
          <a:ln w="82550">
            <a:solidFill>
              <a:schemeClr val="accent2"/>
            </a:solidFill>
            <a:tailEnd type="oval"/>
          </a:ln>
        </p:spPr>
        <p:style>
          <a:lnRef idx="1">
            <a:schemeClr val="accent1"/>
          </a:lnRef>
          <a:fillRef idx="0">
            <a:schemeClr val="accent1"/>
          </a:fillRef>
          <a:effectRef idx="0">
            <a:schemeClr val="accent1"/>
          </a:effectRef>
          <a:fontRef idx="minor">
            <a:schemeClr val="tx1"/>
          </a:fontRef>
        </p:style>
      </p:cxnSp>
      <p:cxnSp>
        <p:nvCxnSpPr>
          <p:cNvPr id="29" name="Curved Connector 28"/>
          <p:cNvCxnSpPr/>
          <p:nvPr/>
        </p:nvCxnSpPr>
        <p:spPr>
          <a:xfrm rot="16200000" flipH="1">
            <a:off x="10482836" y="3929430"/>
            <a:ext cx="12700" cy="640112"/>
          </a:xfrm>
          <a:prstGeom prst="curvedConnector3">
            <a:avLst>
              <a:gd name="adj1" fmla="val 4212039"/>
            </a:avLst>
          </a:prstGeom>
          <a:ln w="82550">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9541434" y="811272"/>
            <a:ext cx="2014782" cy="461665"/>
          </a:xfrm>
          <a:prstGeom prst="rect">
            <a:avLst/>
          </a:prstGeom>
          <a:noFill/>
        </p:spPr>
        <p:txBody>
          <a:bodyPr wrap="none" rtlCol="0">
            <a:spAutoFit/>
          </a:bodyPr>
          <a:lstStyle/>
          <a:p>
            <a:r>
              <a:rPr lang="en-US" sz="2400" dirty="0"/>
              <a:t>Self-regulation</a:t>
            </a:r>
          </a:p>
        </p:txBody>
      </p:sp>
      <mc:AlternateContent xmlns:mc="http://schemas.openxmlformats.org/markup-compatibility/2006" xmlns:a14="http://schemas.microsoft.com/office/drawing/2010/main">
        <mc:Choice Requires="a14">
          <p:sp>
            <p:nvSpPr>
              <p:cNvPr id="31" name="TextBox 30"/>
              <p:cNvSpPr txBox="1"/>
              <p:nvPr/>
            </p:nvSpPr>
            <p:spPr>
              <a:xfrm>
                <a:off x="7154780" y="5236565"/>
                <a:ext cx="4287252" cy="1419684"/>
              </a:xfrm>
              <a:prstGeom prst="rect">
                <a:avLst/>
              </a:prstGeom>
              <a:noFill/>
              <a:ln>
                <a:solidFill>
                  <a:schemeClr val="tx1"/>
                </a:solidFill>
              </a:ln>
            </p:spPr>
            <p:txBody>
              <a:bodyPr wrap="square" rtlCol="0">
                <a:spAutoFit/>
              </a:bodyPr>
              <a:lstStyle/>
              <a:p>
                <a14:m>
                  <m:oMath xmlns:m="http://schemas.openxmlformats.org/officeDocument/2006/math">
                    <m:sSub>
                      <m:sSubPr>
                        <m:ctrlPr>
                          <a:rPr lang="en-US" sz="2800" i="1" smtClean="0">
                            <a:latin typeface="Cambria Math" panose="02040503050406030204" pitchFamily="18" charset="0"/>
                          </a:rPr>
                        </m:ctrlPr>
                      </m:sSubPr>
                      <m:e>
                        <m:r>
                          <a:rPr lang="en-US" sz="2800" i="1">
                            <a:latin typeface="Cambria Math" panose="02040503050406030204" pitchFamily="18" charset="0"/>
                          </a:rPr>
                          <m:t>𝑟</m:t>
                        </m:r>
                      </m:e>
                      <m:sub>
                        <m:r>
                          <a:rPr lang="en-US" sz="2800" b="0" i="1" smtClean="0">
                            <a:latin typeface="Cambria Math" panose="02040503050406030204" pitchFamily="18" charset="0"/>
                          </a:rPr>
                          <m:t>𝑖</m:t>
                        </m:r>
                      </m:sub>
                    </m:sSub>
                  </m:oMath>
                </a14:m>
                <a:r>
                  <a:rPr lang="en-US" sz="2800" dirty="0"/>
                  <a:t> :	Intrinsic growth rate</a:t>
                </a:r>
                <a:endParaRPr lang="en-US" sz="2800" i="1" dirty="0">
                  <a:latin typeface="Cambria Math" panose="02040503050406030204" pitchFamily="18" charset="0"/>
                </a:endParaRPr>
              </a:p>
              <a:p>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𝐾</m:t>
                        </m:r>
                      </m:e>
                      <m:sub>
                        <m:r>
                          <a:rPr lang="en-US" sz="2800" b="0" i="1" smtClean="0">
                            <a:latin typeface="Cambria Math" panose="02040503050406030204" pitchFamily="18" charset="0"/>
                          </a:rPr>
                          <m:t>𝑖</m:t>
                        </m:r>
                      </m:sub>
                    </m:sSub>
                  </m:oMath>
                </a14:m>
                <a:r>
                  <a:rPr lang="en-US" sz="2800" dirty="0"/>
                  <a:t>: 	Carrying capacity</a:t>
                </a:r>
              </a:p>
              <a:p>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𝛼</m:t>
                        </m:r>
                      </m:e>
                      <m:sub>
                        <m:r>
                          <a:rPr lang="en-US" sz="2800" b="0" i="1" smtClean="0">
                            <a:latin typeface="Cambria Math" panose="02040503050406030204" pitchFamily="18" charset="0"/>
                          </a:rPr>
                          <m:t>𝑖𝑗</m:t>
                        </m:r>
                      </m:sub>
                    </m:sSub>
                  </m:oMath>
                </a14:m>
                <a:r>
                  <a:rPr lang="en-US" sz="2800" i="1" dirty="0"/>
                  <a:t> </a:t>
                </a:r>
                <a:r>
                  <a:rPr lang="en-US" sz="2800" dirty="0"/>
                  <a:t>:	Interaction strength</a:t>
                </a:r>
              </a:p>
            </p:txBody>
          </p:sp>
        </mc:Choice>
        <mc:Fallback xmlns="">
          <p:sp>
            <p:nvSpPr>
              <p:cNvPr id="31" name="TextBox 30"/>
              <p:cNvSpPr txBox="1">
                <a:spLocks noRot="1" noChangeAspect="1" noMove="1" noResize="1" noEditPoints="1" noAdjustHandles="1" noChangeArrowheads="1" noChangeShapeType="1" noTextEdit="1"/>
              </p:cNvSpPr>
              <p:nvPr/>
            </p:nvSpPr>
            <p:spPr>
              <a:xfrm>
                <a:off x="7154780" y="5236565"/>
                <a:ext cx="4287252" cy="1419684"/>
              </a:xfrm>
              <a:prstGeom prst="rect">
                <a:avLst/>
              </a:prstGeom>
              <a:blipFill>
                <a:blip r:embed="rId10"/>
                <a:stretch>
                  <a:fillRect t="-3404" b="-8511"/>
                </a:stretch>
              </a:blipFill>
              <a:ln>
                <a:solidFill>
                  <a:schemeClr val="tx1"/>
                </a:solidFill>
              </a:ln>
            </p:spPr>
            <p:txBody>
              <a:bodyPr/>
              <a:lstStyle/>
              <a:p>
                <a:r>
                  <a:rPr lang="en-US">
                    <a:noFill/>
                  </a:rPr>
                  <a:t> </a:t>
                </a:r>
              </a:p>
            </p:txBody>
          </p:sp>
        </mc:Fallback>
      </mc:AlternateContent>
      <p:grpSp>
        <p:nvGrpSpPr>
          <p:cNvPr id="36" name="Group 35">
            <a:extLst>
              <a:ext uri="{FF2B5EF4-FFF2-40B4-BE49-F238E27FC236}">
                <a16:creationId xmlns:a16="http://schemas.microsoft.com/office/drawing/2014/main" id="{62D91032-702D-4210-912E-9289562196C7}"/>
              </a:ext>
            </a:extLst>
          </p:cNvPr>
          <p:cNvGrpSpPr/>
          <p:nvPr/>
        </p:nvGrpSpPr>
        <p:grpSpPr>
          <a:xfrm>
            <a:off x="9464048" y="2494989"/>
            <a:ext cx="847012" cy="1097280"/>
            <a:chOff x="9464048" y="2494989"/>
            <a:chExt cx="847012" cy="1097280"/>
          </a:xfrm>
        </p:grpSpPr>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4A5AF6E5-5B27-46B2-A2B6-10035E9691F6}"/>
                    </a:ext>
                  </a:extLst>
                </p:cNvPr>
                <p:cNvSpPr/>
                <p:nvPr/>
              </p:nvSpPr>
              <p:spPr>
                <a:xfrm>
                  <a:off x="9464048" y="2711166"/>
                  <a:ext cx="780598" cy="6939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ox>
                          <m:boxPr>
                            <m:ctrlPr>
                              <a:rPr lang="en-US" sz="3200" i="1" smtClean="0">
                                <a:latin typeface="Cambria Math" panose="02040503050406030204" pitchFamily="18" charset="0"/>
                              </a:rPr>
                            </m:ctrlPr>
                          </m:boxPr>
                          <m:e>
                            <m:argPr>
                              <m:argSz m:val="-1"/>
                            </m:argPr>
                            <m:f>
                              <m:fPr>
                                <m:ctrlPr>
                                  <a:rPr lang="en-US" sz="3200" i="1" smtClean="0">
                                    <a:latin typeface="Cambria Math" panose="02040503050406030204" pitchFamily="18" charset="0"/>
                                  </a:rPr>
                                </m:ctrlPr>
                              </m:fPr>
                              <m:num>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𝛼</m:t>
                                    </m:r>
                                  </m:e>
                                  <m:sub>
                                    <m:r>
                                      <a:rPr lang="en-US" sz="3200" i="1">
                                        <a:latin typeface="Cambria Math" panose="02040503050406030204" pitchFamily="18" charset="0"/>
                                      </a:rPr>
                                      <m:t>12</m:t>
                                    </m:r>
                                  </m:sub>
                                </m:sSub>
                              </m:num>
                              <m:den>
                                <m:sSub>
                                  <m:sSubPr>
                                    <m:ctrlPr>
                                      <a:rPr lang="en-US" sz="3200" i="1">
                                        <a:latin typeface="Cambria Math" panose="02040503050406030204" pitchFamily="18" charset="0"/>
                                      </a:rPr>
                                    </m:ctrlPr>
                                  </m:sSubPr>
                                  <m:e>
                                    <m:r>
                                      <a:rPr lang="en-US" sz="3200" i="1">
                                        <a:latin typeface="Cambria Math" panose="02040503050406030204" pitchFamily="18" charset="0"/>
                                      </a:rPr>
                                      <m:t>𝐾</m:t>
                                    </m:r>
                                  </m:e>
                                  <m:sub>
                                    <m:r>
                                      <a:rPr lang="en-US" sz="3200" i="1">
                                        <a:latin typeface="Cambria Math" panose="02040503050406030204" pitchFamily="18" charset="0"/>
                                      </a:rPr>
                                      <m:t>1</m:t>
                                    </m:r>
                                  </m:sub>
                                </m:sSub>
                              </m:den>
                            </m:f>
                          </m:e>
                        </m:box>
                      </m:oMath>
                    </m:oMathPara>
                  </a14:m>
                  <a:endParaRPr lang="en-US" sz="3200" dirty="0"/>
                </a:p>
              </p:txBody>
            </p:sp>
          </mc:Choice>
          <mc:Fallback xmlns="">
            <p:sp>
              <p:nvSpPr>
                <p:cNvPr id="38" name="Rectangle 37">
                  <a:extLst>
                    <a:ext uri="{FF2B5EF4-FFF2-40B4-BE49-F238E27FC236}">
                      <a16:creationId xmlns:a16="http://schemas.microsoft.com/office/drawing/2014/main" id="{4A5AF6E5-5B27-46B2-A2B6-10035E9691F6}"/>
                    </a:ext>
                  </a:extLst>
                </p:cNvPr>
                <p:cNvSpPr>
                  <a:spLocks noRot="1" noChangeAspect="1" noMove="1" noResize="1" noEditPoints="1" noAdjustHandles="1" noChangeArrowheads="1" noChangeShapeType="1" noTextEdit="1"/>
                </p:cNvSpPr>
                <p:nvPr/>
              </p:nvSpPr>
              <p:spPr>
                <a:xfrm>
                  <a:off x="9464048" y="2711166"/>
                  <a:ext cx="780598" cy="693973"/>
                </a:xfrm>
                <a:prstGeom prst="rect">
                  <a:avLst/>
                </a:prstGeom>
                <a:blipFill>
                  <a:blip r:embed="rId12"/>
                  <a:stretch>
                    <a:fillRect/>
                  </a:stretch>
                </a:blipFill>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0797C262-69E5-4367-BD89-2D17264FD29B}"/>
                </a:ext>
              </a:extLst>
            </p:cNvPr>
            <p:cNvCxnSpPr/>
            <p:nvPr/>
          </p:nvCxnSpPr>
          <p:spPr>
            <a:xfrm flipV="1">
              <a:off x="10311060" y="2494989"/>
              <a:ext cx="0" cy="1097280"/>
            </a:xfrm>
            <a:prstGeom prst="straightConnector1">
              <a:avLst/>
            </a:prstGeom>
            <a:ln w="82550">
              <a:tailEnd type="oval"/>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3DD1E5C-F178-4B8C-87F5-8142280C8446}"/>
              </a:ext>
            </a:extLst>
          </p:cNvPr>
          <p:cNvGrpSpPr/>
          <p:nvPr/>
        </p:nvGrpSpPr>
        <p:grpSpPr>
          <a:xfrm>
            <a:off x="10631905" y="2450429"/>
            <a:ext cx="827210" cy="1097280"/>
            <a:chOff x="10631905" y="2450429"/>
            <a:chExt cx="827210" cy="1097280"/>
          </a:xfrm>
        </p:grpSpPr>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7A9DBC38-2DAF-4C51-ADE2-23B0BBDF5077}"/>
                    </a:ext>
                  </a:extLst>
                </p:cNvPr>
                <p:cNvSpPr/>
                <p:nvPr/>
              </p:nvSpPr>
              <p:spPr>
                <a:xfrm>
                  <a:off x="10678517" y="2683042"/>
                  <a:ext cx="780598" cy="6939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ox>
                          <m:boxPr>
                            <m:ctrlPr>
                              <a:rPr lang="en-US" sz="3200" i="1" smtClean="0">
                                <a:latin typeface="Cambria Math" panose="02040503050406030204" pitchFamily="18" charset="0"/>
                              </a:rPr>
                            </m:ctrlPr>
                          </m:boxPr>
                          <m:e>
                            <m:argPr>
                              <m:argSz m:val="-1"/>
                            </m:argPr>
                            <m:f>
                              <m:fPr>
                                <m:ctrlPr>
                                  <a:rPr lang="en-US" sz="3200" i="1" smtClean="0">
                                    <a:latin typeface="Cambria Math" panose="02040503050406030204" pitchFamily="18" charset="0"/>
                                  </a:rPr>
                                </m:ctrlPr>
                              </m:fPr>
                              <m:num>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𝛼</m:t>
                                    </m:r>
                                  </m:e>
                                  <m:sub>
                                    <m:r>
                                      <a:rPr lang="en-US" sz="3200" i="1">
                                        <a:latin typeface="Cambria Math" panose="02040503050406030204" pitchFamily="18" charset="0"/>
                                      </a:rPr>
                                      <m:t>21</m:t>
                                    </m:r>
                                  </m:sub>
                                </m:sSub>
                              </m:num>
                              <m:den>
                                <m:sSub>
                                  <m:sSubPr>
                                    <m:ctrlPr>
                                      <a:rPr lang="en-US" sz="3200" i="1">
                                        <a:latin typeface="Cambria Math" panose="02040503050406030204" pitchFamily="18" charset="0"/>
                                      </a:rPr>
                                    </m:ctrlPr>
                                  </m:sSubPr>
                                  <m:e>
                                    <m:r>
                                      <a:rPr lang="en-US" sz="3200" i="1">
                                        <a:latin typeface="Cambria Math" panose="02040503050406030204" pitchFamily="18" charset="0"/>
                                      </a:rPr>
                                      <m:t>𝐾</m:t>
                                    </m:r>
                                  </m:e>
                                  <m:sub>
                                    <m:r>
                                      <a:rPr lang="en-US" sz="3200" i="1">
                                        <a:latin typeface="Cambria Math" panose="02040503050406030204" pitchFamily="18" charset="0"/>
                                      </a:rPr>
                                      <m:t>2</m:t>
                                    </m:r>
                                  </m:sub>
                                </m:sSub>
                              </m:den>
                            </m:f>
                          </m:e>
                        </m:box>
                      </m:oMath>
                    </m:oMathPara>
                  </a14:m>
                  <a:endParaRPr lang="en-US" sz="3200" dirty="0"/>
                </a:p>
              </p:txBody>
            </p:sp>
          </mc:Choice>
          <mc:Fallback xmlns="">
            <p:sp>
              <p:nvSpPr>
                <p:cNvPr id="43" name="Rectangle 42">
                  <a:extLst>
                    <a:ext uri="{FF2B5EF4-FFF2-40B4-BE49-F238E27FC236}">
                      <a16:creationId xmlns:a16="http://schemas.microsoft.com/office/drawing/2014/main" id="{7A9DBC38-2DAF-4C51-ADE2-23B0BBDF5077}"/>
                    </a:ext>
                  </a:extLst>
                </p:cNvPr>
                <p:cNvSpPr>
                  <a:spLocks noRot="1" noChangeAspect="1" noMove="1" noResize="1" noEditPoints="1" noAdjustHandles="1" noChangeArrowheads="1" noChangeShapeType="1" noTextEdit="1"/>
                </p:cNvSpPr>
                <p:nvPr/>
              </p:nvSpPr>
              <p:spPr>
                <a:xfrm>
                  <a:off x="10678517" y="2683042"/>
                  <a:ext cx="780598" cy="693973"/>
                </a:xfrm>
                <a:prstGeom prst="rect">
                  <a:avLst/>
                </a:prstGeom>
                <a:blipFill>
                  <a:blip r:embed="rId13"/>
                  <a:stretch>
                    <a:fillRect/>
                  </a:stretch>
                </a:blipFill>
              </p:spPr>
              <p:txBody>
                <a:bodyPr/>
                <a:lstStyle/>
                <a:p>
                  <a:r>
                    <a:rPr lang="en-US">
                      <a:noFill/>
                    </a:rPr>
                    <a:t> </a:t>
                  </a:r>
                </a:p>
              </p:txBody>
            </p:sp>
          </mc:Fallback>
        </mc:AlternateContent>
        <p:cxnSp>
          <p:nvCxnSpPr>
            <p:cNvPr id="44" name="Straight Arrow Connector 43">
              <a:extLst>
                <a:ext uri="{FF2B5EF4-FFF2-40B4-BE49-F238E27FC236}">
                  <a16:creationId xmlns:a16="http://schemas.microsoft.com/office/drawing/2014/main" id="{BC719BD0-8118-4A28-9E9A-5034ABF05817}"/>
                </a:ext>
              </a:extLst>
            </p:cNvPr>
            <p:cNvCxnSpPr/>
            <p:nvPr/>
          </p:nvCxnSpPr>
          <p:spPr>
            <a:xfrm flipV="1">
              <a:off x="10631905" y="2450429"/>
              <a:ext cx="0" cy="1097280"/>
            </a:xfrm>
            <a:prstGeom prst="straightConnector1">
              <a:avLst/>
            </a:prstGeom>
            <a:ln w="82550">
              <a:headEnd type="oval"/>
              <a:tailEnd type="none"/>
            </a:ln>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26074316-1429-4CB4-B047-6EE0DE4D1F4C}"/>
              </a:ext>
            </a:extLst>
          </p:cNvPr>
          <p:cNvSpPr/>
          <p:nvPr/>
        </p:nvSpPr>
        <p:spPr>
          <a:xfrm rot="1406628">
            <a:off x="5378479" y="1748256"/>
            <a:ext cx="2317961" cy="1325472"/>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35A95DF-88F6-453B-AD96-4CC9EBADAD2E}"/>
              </a:ext>
            </a:extLst>
          </p:cNvPr>
          <p:cNvSpPr/>
          <p:nvPr/>
        </p:nvSpPr>
        <p:spPr>
          <a:xfrm rot="3561522">
            <a:off x="7177611" y="3119337"/>
            <a:ext cx="1258703" cy="2042962"/>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C4D96E99-CA7B-4DAC-BA23-ECEADAB403F7}"/>
                  </a:ext>
                </a:extLst>
              </p:cNvPr>
              <p:cNvSpPr txBox="1">
                <a:spLocks/>
              </p:cNvSpPr>
              <p:nvPr/>
            </p:nvSpPr>
            <p:spPr>
              <a:xfrm>
                <a:off x="3132465" y="3606614"/>
                <a:ext cx="6006401" cy="12404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
                        <m:fPr>
                          <m:ctrlPr>
                            <a:rPr lang="en-US" sz="3200" i="1" smtClean="0">
                              <a:latin typeface="Cambria Math" panose="02040503050406030204" pitchFamily="18" charset="0"/>
                            </a:rPr>
                          </m:ctrlPr>
                        </m:fPr>
                        <m:num>
                          <m:r>
                            <a:rPr lang="en-US" sz="3200" i="1">
                              <a:latin typeface="Cambria Math" panose="02040503050406030204" pitchFamily="18" charset="0"/>
                            </a:rPr>
                            <m:t>𝑑</m:t>
                          </m:r>
                          <m:sSub>
                            <m:sSubPr>
                              <m:ctrlPr>
                                <a:rPr lang="en-US" sz="3200" i="1" smtClean="0">
                                  <a:latin typeface="Cambria Math" panose="02040503050406030204" pitchFamily="18" charset="0"/>
                                </a:rPr>
                              </m:ctrlPr>
                            </m:sSubPr>
                            <m:e>
                              <m:r>
                                <a:rPr lang="en-US" sz="3200" i="1" smtClean="0">
                                  <a:latin typeface="Cambria Math" panose="02040503050406030204" pitchFamily="18" charset="0"/>
                                </a:rPr>
                                <m:t>𝑁</m:t>
                              </m:r>
                            </m:e>
                            <m:sub>
                              <m:r>
                                <a:rPr lang="en-US" sz="3200" b="0" i="1" smtClean="0">
                                  <a:latin typeface="Cambria Math" panose="02040503050406030204" pitchFamily="18" charset="0"/>
                                </a:rPr>
                                <m:t>2</m:t>
                              </m:r>
                            </m:sub>
                          </m:sSub>
                        </m:num>
                        <m:den>
                          <m:r>
                            <a:rPr lang="en-US" sz="3200" i="1">
                              <a:latin typeface="Cambria Math" panose="02040503050406030204" pitchFamily="18" charset="0"/>
                            </a:rPr>
                            <m:t>𝑑𝑡</m:t>
                          </m:r>
                        </m:den>
                      </m:f>
                      <m:r>
                        <a:rPr lang="en-US" sz="3200" i="1">
                          <a:latin typeface="Cambria Math" panose="02040503050406030204" pitchFamily="18" charset="0"/>
                        </a:rPr>
                        <m:t>=</m:t>
                      </m:r>
                      <m:sSub>
                        <m:sSubPr>
                          <m:ctrlPr>
                            <a:rPr lang="en-US" sz="3200" i="1" smtClean="0">
                              <a:latin typeface="Cambria Math" panose="02040503050406030204" pitchFamily="18" charset="0"/>
                            </a:rPr>
                          </m:ctrlPr>
                        </m:sSubPr>
                        <m:e>
                          <m:r>
                            <a:rPr lang="en-US" sz="3200" i="1" smtClean="0">
                              <a:latin typeface="Cambria Math" panose="02040503050406030204" pitchFamily="18" charset="0"/>
                            </a:rPr>
                            <m:t>𝑟</m:t>
                          </m:r>
                        </m:e>
                        <m:sub>
                          <m:r>
                            <a:rPr lang="en-US" sz="3200" b="0" i="1" smtClean="0">
                              <a:latin typeface="Cambria Math" panose="02040503050406030204" pitchFamily="18" charset="0"/>
                            </a:rPr>
                            <m:t>2</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b="0" i="1" smtClean="0">
                              <a:latin typeface="Cambria Math" panose="02040503050406030204" pitchFamily="18" charset="0"/>
                            </a:rPr>
                            <m:t>2</m:t>
                          </m:r>
                        </m:sub>
                      </m:sSub>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sSub>
                                <m:sSubPr>
                                  <m:ctrlPr>
                                    <a:rPr lang="en-US" sz="3200" i="1">
                                      <a:latin typeface="Cambria Math" panose="02040503050406030204" pitchFamily="18" charset="0"/>
                                    </a:rPr>
                                  </m:ctrlPr>
                                </m:sSubPr>
                                <m:e>
                                  <m:r>
                                    <a:rPr lang="en-US" sz="3200" i="1" smtClean="0">
                                      <a:latin typeface="Cambria Math" panose="02040503050406030204" pitchFamily="18" charset="0"/>
                                    </a:rPr>
                                    <m:t>𝐾</m:t>
                                  </m:r>
                                </m:e>
                                <m:sub>
                                  <m:r>
                                    <a:rPr lang="en-US" sz="3200" b="0" i="1" smtClean="0">
                                      <a:latin typeface="Cambria Math" panose="02040503050406030204" pitchFamily="18" charset="0"/>
                                    </a:rPr>
                                    <m:t>2</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𝛼</m:t>
                                  </m:r>
                                </m:e>
                                <m:sub>
                                  <m:r>
                                    <a:rPr lang="en-US" sz="3200" i="1">
                                      <a:latin typeface="Cambria Math" panose="02040503050406030204" pitchFamily="18" charset="0"/>
                                    </a:rPr>
                                    <m:t>21</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1</m:t>
                                  </m:r>
                                </m:sub>
                              </m:sSub>
                            </m:num>
                            <m:den>
                              <m:sSub>
                                <m:sSubPr>
                                  <m:ctrlPr>
                                    <a:rPr lang="en-US" sz="3200" i="1" smtClean="0">
                                      <a:latin typeface="Cambria Math" panose="02040503050406030204" pitchFamily="18" charset="0"/>
                                    </a:rPr>
                                  </m:ctrlPr>
                                </m:sSubPr>
                                <m:e>
                                  <m:r>
                                    <a:rPr lang="en-US" sz="3200" i="1" smtClean="0">
                                      <a:latin typeface="Cambria Math" panose="02040503050406030204" pitchFamily="18" charset="0"/>
                                    </a:rPr>
                                    <m:t>𝐾</m:t>
                                  </m:r>
                                </m:e>
                                <m:sub>
                                  <m:r>
                                    <a:rPr lang="en-US" sz="3200" b="0" i="1" smtClean="0">
                                      <a:latin typeface="Cambria Math" panose="02040503050406030204" pitchFamily="18" charset="0"/>
                                    </a:rPr>
                                    <m:t>2</m:t>
                                  </m:r>
                                </m:sub>
                              </m:sSub>
                            </m:den>
                          </m:f>
                        </m:e>
                      </m:d>
                    </m:oMath>
                  </m:oMathPara>
                </a14:m>
                <a:endParaRPr lang="en-US" sz="3200" dirty="0"/>
              </a:p>
              <a:p>
                <a:pPr marL="0" indent="0">
                  <a:buFont typeface="Arial" panose="020B0604020202020204" pitchFamily="34" charset="0"/>
                  <a:buNone/>
                </a:pPr>
                <a:r>
                  <a:rPr lang="en-US" sz="3200" dirty="0"/>
                  <a:t> </a:t>
                </a:r>
              </a:p>
              <a:p>
                <a:pPr marL="0" indent="0">
                  <a:buFont typeface="Arial" panose="020B0604020202020204" pitchFamily="34" charset="0"/>
                  <a:buNone/>
                </a:pPr>
                <a:r>
                  <a:rPr lang="en-US" sz="3200" dirty="0"/>
                  <a:t>	</a:t>
                </a:r>
              </a:p>
            </p:txBody>
          </p:sp>
        </mc:Choice>
        <mc:Fallback xmlns="">
          <p:sp>
            <p:nvSpPr>
              <p:cNvPr id="5" name="Content Placeholder 2">
                <a:extLst>
                  <a:ext uri="{FF2B5EF4-FFF2-40B4-BE49-F238E27FC236}">
                    <a16:creationId xmlns:a16="http://schemas.microsoft.com/office/drawing/2014/main" id="{C4D96E99-CA7B-4DAC-BA23-ECEADAB403F7}"/>
                  </a:ext>
                </a:extLst>
              </p:cNvPr>
              <p:cNvSpPr txBox="1">
                <a:spLocks noRot="1" noChangeAspect="1" noMove="1" noResize="1" noEditPoints="1" noAdjustHandles="1" noChangeArrowheads="1" noChangeShapeType="1" noTextEdit="1"/>
              </p:cNvSpPr>
              <p:nvPr/>
            </p:nvSpPr>
            <p:spPr>
              <a:xfrm>
                <a:off x="3132465" y="3606614"/>
                <a:ext cx="6006401" cy="1240402"/>
              </a:xfrm>
              <a:prstGeom prst="rect">
                <a:avLst/>
              </a:prstGeom>
              <a:blipFill>
                <a:blip r:embed="rId14"/>
                <a:stretch>
                  <a:fillRect/>
                </a:stretch>
              </a:blipFill>
            </p:spPr>
            <p:txBody>
              <a:bodyPr/>
              <a:lstStyle/>
              <a:p>
                <a:r>
                  <a:rPr lang="en-US">
                    <a:noFill/>
                  </a:rPr>
                  <a:t> </a:t>
                </a:r>
              </a:p>
            </p:txBody>
          </p:sp>
        </mc:Fallback>
      </mc:AlternateContent>
      <p:sp>
        <p:nvSpPr>
          <p:cNvPr id="46" name="Oval 45">
            <a:extLst>
              <a:ext uri="{FF2B5EF4-FFF2-40B4-BE49-F238E27FC236}">
                <a16:creationId xmlns:a16="http://schemas.microsoft.com/office/drawing/2014/main" id="{7E33A555-4EA1-4568-B8D3-79C0EFE8EECC}"/>
              </a:ext>
            </a:extLst>
          </p:cNvPr>
          <p:cNvSpPr/>
          <p:nvPr/>
        </p:nvSpPr>
        <p:spPr>
          <a:xfrm rot="1406628">
            <a:off x="5540927" y="3449653"/>
            <a:ext cx="2236271" cy="1292550"/>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1">
            <a:extLst>
              <a:ext uri="{FF2B5EF4-FFF2-40B4-BE49-F238E27FC236}">
                <a16:creationId xmlns:a16="http://schemas.microsoft.com/office/drawing/2014/main" id="{CC00E4CD-69DA-4EF7-82FD-7594366A0DFD}"/>
              </a:ext>
            </a:extLst>
          </p:cNvPr>
          <p:cNvSpPr>
            <a:spLocks noGrp="1"/>
          </p:cNvSpPr>
          <p:nvPr>
            <p:ph type="title"/>
          </p:nvPr>
        </p:nvSpPr>
        <p:spPr>
          <a:xfrm>
            <a:off x="838200" y="-164265"/>
            <a:ext cx="10515600" cy="1325563"/>
          </a:xfrm>
        </p:spPr>
        <p:txBody>
          <a:bodyPr/>
          <a:lstStyle/>
          <a:p>
            <a:pPr algn="ctr"/>
            <a:r>
              <a:rPr lang="en-US" dirty="0" err="1"/>
              <a:t>Lotka-Volterra</a:t>
            </a:r>
            <a:r>
              <a:rPr lang="en-US" dirty="0"/>
              <a:t> model of mutualism</a:t>
            </a:r>
          </a:p>
        </p:txBody>
      </p:sp>
      <p:pic>
        <p:nvPicPr>
          <p:cNvPr id="34" name="Picture 8" descr="Allium unifolium (oneleaf onion) with Bumblebee - grid24_12">
            <a:extLst>
              <a:ext uri="{FF2B5EF4-FFF2-40B4-BE49-F238E27FC236}">
                <a16:creationId xmlns:a16="http://schemas.microsoft.com/office/drawing/2014/main" id="{FBCE47A4-7266-4807-98C4-CB700CCB6B8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503110" y="3495173"/>
            <a:ext cx="1498243" cy="1546059"/>
          </a:xfrm>
          <a:prstGeom prst="rect">
            <a:avLst/>
          </a:prstGeom>
          <a:noFill/>
          <a:effectLst>
            <a:innerShdw blurRad="114300">
              <a:prstClr val="black"/>
            </a:innerShdw>
            <a:softEdge rad="12700"/>
          </a:effectLst>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5F4A073A-97A4-4D64-8208-E797329D85D0}"/>
              </a:ext>
            </a:extLst>
          </p:cNvPr>
          <p:cNvPicPr>
            <a:picLocks noChangeAspect="1"/>
          </p:cNvPicPr>
          <p:nvPr/>
        </p:nvPicPr>
        <p:blipFill>
          <a:blip r:embed="rId16"/>
          <a:stretch>
            <a:fillRect/>
          </a:stretch>
        </p:blipFill>
        <p:spPr>
          <a:xfrm>
            <a:off x="1606904" y="1467851"/>
            <a:ext cx="1249844" cy="1763629"/>
          </a:xfrm>
          <a:prstGeom prst="rect">
            <a:avLst/>
          </a:prstGeom>
        </p:spPr>
      </p:pic>
      <p:sp>
        <p:nvSpPr>
          <p:cNvPr id="37" name="Rectangle 36">
            <a:extLst>
              <a:ext uri="{FF2B5EF4-FFF2-40B4-BE49-F238E27FC236}">
                <a16:creationId xmlns:a16="http://schemas.microsoft.com/office/drawing/2014/main" id="{0BD8D79D-57C4-43FA-86EF-D3B2CE4F220A}"/>
              </a:ext>
            </a:extLst>
          </p:cNvPr>
          <p:cNvSpPr/>
          <p:nvPr/>
        </p:nvSpPr>
        <p:spPr>
          <a:xfrm>
            <a:off x="703053" y="5639191"/>
            <a:ext cx="4003532" cy="830997"/>
          </a:xfrm>
          <a:prstGeom prst="rect">
            <a:avLst/>
          </a:prstGeom>
        </p:spPr>
        <p:txBody>
          <a:bodyPr wrap="none">
            <a:spAutoFit/>
          </a:bodyPr>
          <a:lstStyle/>
          <a:p>
            <a:r>
              <a:rPr lang="en-US" sz="2400" dirty="0" err="1"/>
              <a:t>Gause</a:t>
            </a:r>
            <a:r>
              <a:rPr lang="en-US" sz="2400" dirty="0"/>
              <a:t> and Witt (1935)</a:t>
            </a:r>
          </a:p>
          <a:p>
            <a:r>
              <a:rPr lang="en-US" sz="2400" dirty="0" err="1"/>
              <a:t>Vandermeer</a:t>
            </a:r>
            <a:r>
              <a:rPr lang="en-US" sz="2400" dirty="0"/>
              <a:t> &amp; Boucher (1976)</a:t>
            </a:r>
          </a:p>
        </p:txBody>
      </p:sp>
      <p:sp>
        <p:nvSpPr>
          <p:cNvPr id="26" name="Rectangle 25">
            <a:extLst>
              <a:ext uri="{FF2B5EF4-FFF2-40B4-BE49-F238E27FC236}">
                <a16:creationId xmlns:a16="http://schemas.microsoft.com/office/drawing/2014/main" id="{B08C00C0-1CCE-4781-8014-D7987DB7F65A}"/>
              </a:ext>
            </a:extLst>
          </p:cNvPr>
          <p:cNvSpPr/>
          <p:nvPr/>
        </p:nvSpPr>
        <p:spPr>
          <a:xfrm>
            <a:off x="5626777" y="1809424"/>
            <a:ext cx="3047762" cy="5950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460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C4D96E99-CA7B-4DAC-BA23-ECEADAB403F7}"/>
                  </a:ext>
                </a:extLst>
              </p:cNvPr>
              <p:cNvSpPr>
                <a:spLocks noGrp="1"/>
              </p:cNvSpPr>
              <p:nvPr>
                <p:ph idx="1"/>
              </p:nvPr>
            </p:nvSpPr>
            <p:spPr>
              <a:xfrm>
                <a:off x="6883949" y="3163293"/>
                <a:ext cx="3607496" cy="683190"/>
              </a:xfrm>
            </p:spPr>
            <p:txBody>
              <a:bodyPr>
                <a:noAutofit/>
              </a:bodyPr>
              <a:lstStyle/>
              <a:p>
                <a:pPr marL="0" indent="0">
                  <a:buNone/>
                </a:pPr>
                <a14:m>
                  <m:oMath xmlns:m="http://schemas.openxmlformats.org/officeDocument/2006/math">
                    <m:sSubSup>
                      <m:sSubSupPr>
                        <m:ctrlPr>
                          <a:rPr lang="en-US" sz="3200" i="1" smtClean="0">
                            <a:latin typeface="Cambria Math" panose="02040503050406030204" pitchFamily="18" charset="0"/>
                          </a:rPr>
                        </m:ctrlPr>
                      </m:sSubSupPr>
                      <m:e>
                        <m:r>
                          <a:rPr lang="en-US" sz="3200" b="0" i="1" smtClean="0">
                            <a:latin typeface="Cambria Math" panose="02040503050406030204" pitchFamily="18" charset="0"/>
                          </a:rPr>
                          <m:t>𝑁</m:t>
                        </m:r>
                      </m:e>
                      <m:sub>
                        <m:r>
                          <a:rPr lang="en-US" sz="3200" b="0" i="1" smtClean="0">
                            <a:latin typeface="Cambria Math" panose="02040503050406030204" pitchFamily="18" charset="0"/>
                          </a:rPr>
                          <m:t>1</m:t>
                        </m:r>
                      </m:sub>
                      <m:sup>
                        <m:r>
                          <a:rPr lang="en-US" sz="3200" b="0" i="1" smtClean="0">
                            <a:latin typeface="Cambria Math" panose="02040503050406030204" pitchFamily="18" charset="0"/>
                          </a:rPr>
                          <m:t>∗</m:t>
                        </m:r>
                      </m:sup>
                    </m:sSubSup>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𝐾</m:t>
                        </m:r>
                      </m:e>
                      <m:sub>
                        <m:r>
                          <a:rPr lang="en-US" sz="3200" i="1">
                            <a:latin typeface="Cambria Math" panose="02040503050406030204" pitchFamily="18" charset="0"/>
                          </a:rPr>
                          <m:t>1</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𝛼</m:t>
                        </m:r>
                      </m:e>
                      <m:sub>
                        <m:r>
                          <a:rPr lang="en-US" sz="3200" i="1">
                            <a:latin typeface="Cambria Math" panose="02040503050406030204" pitchFamily="18" charset="0"/>
                          </a:rPr>
                          <m:t>12</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2</m:t>
                        </m:r>
                      </m:sub>
                    </m:sSub>
                  </m:oMath>
                </a14:m>
                <a:r>
                  <a:rPr lang="en-US" sz="3200" dirty="0"/>
                  <a:t>	</a:t>
                </a:r>
              </a:p>
            </p:txBody>
          </p:sp>
        </mc:Choice>
        <mc:Fallback xmlns="">
          <p:sp>
            <p:nvSpPr>
              <p:cNvPr id="4" name="Content Placeholder 2">
                <a:extLst>
                  <a:ext uri="{FF2B5EF4-FFF2-40B4-BE49-F238E27FC236}">
                    <a16:creationId xmlns:a16="http://schemas.microsoft.com/office/drawing/2014/main" id="{C4D96E99-CA7B-4DAC-BA23-ECEADAB403F7}"/>
                  </a:ext>
                </a:extLst>
              </p:cNvPr>
              <p:cNvSpPr>
                <a:spLocks noGrp="1" noRot="1" noChangeAspect="1" noMove="1" noResize="1" noEditPoints="1" noAdjustHandles="1" noChangeArrowheads="1" noChangeShapeType="1" noTextEdit="1"/>
              </p:cNvSpPr>
              <p:nvPr>
                <p:ph idx="1"/>
              </p:nvPr>
            </p:nvSpPr>
            <p:spPr>
              <a:xfrm>
                <a:off x="6883949" y="3163293"/>
                <a:ext cx="3607496" cy="683190"/>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C4D96E99-CA7B-4DAC-BA23-ECEADAB403F7}"/>
                  </a:ext>
                </a:extLst>
              </p:cNvPr>
              <p:cNvSpPr txBox="1">
                <a:spLocks/>
              </p:cNvSpPr>
              <p:nvPr/>
            </p:nvSpPr>
            <p:spPr>
              <a:xfrm>
                <a:off x="6633329" y="4097474"/>
                <a:ext cx="3607496" cy="6831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Sup>
                        <m:sSubSupPr>
                          <m:ctrlPr>
                            <a:rPr lang="en-US" sz="3200" i="1" smtClean="0">
                              <a:latin typeface="Cambria Math" panose="02040503050406030204" pitchFamily="18" charset="0"/>
                            </a:rPr>
                          </m:ctrlPr>
                        </m:sSubSupPr>
                        <m:e>
                          <m:r>
                            <a:rPr lang="en-US" sz="3200" i="1" smtClean="0">
                              <a:latin typeface="Cambria Math" panose="02040503050406030204" pitchFamily="18" charset="0"/>
                            </a:rPr>
                            <m:t>𝑁</m:t>
                          </m:r>
                        </m:e>
                        <m:sub>
                          <m:r>
                            <a:rPr lang="en-US" sz="3200" b="0" i="1" smtClean="0">
                              <a:latin typeface="Cambria Math" panose="02040503050406030204" pitchFamily="18" charset="0"/>
                            </a:rPr>
                            <m:t>2</m:t>
                          </m:r>
                        </m:sub>
                        <m:sup>
                          <m:r>
                            <a:rPr lang="en-US" sz="3200" i="1" smtClean="0">
                              <a:latin typeface="Cambria Math" panose="02040503050406030204" pitchFamily="18" charset="0"/>
                            </a:rPr>
                            <m:t>∗</m:t>
                          </m:r>
                        </m:sup>
                      </m:sSubSup>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𝐾</m:t>
                          </m:r>
                        </m:e>
                        <m:sub>
                          <m:r>
                            <a:rPr lang="en-US" sz="3200" b="0" i="1" smtClean="0">
                              <a:latin typeface="Cambria Math" panose="02040503050406030204" pitchFamily="18" charset="0"/>
                            </a:rPr>
                            <m:t>2</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𝛼</m:t>
                          </m:r>
                        </m:e>
                        <m:sub>
                          <m:r>
                            <a:rPr lang="en-US" sz="3200" i="1">
                              <a:latin typeface="Cambria Math" panose="02040503050406030204" pitchFamily="18" charset="0"/>
                            </a:rPr>
                            <m:t>2</m:t>
                          </m:r>
                          <m:r>
                            <a:rPr lang="en-US" sz="3200" b="0" i="1" smtClean="0">
                              <a:latin typeface="Cambria Math" panose="02040503050406030204" pitchFamily="18" charset="0"/>
                            </a:rPr>
                            <m:t>1</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b="0" i="1" smtClean="0">
                              <a:latin typeface="Cambria Math" panose="02040503050406030204" pitchFamily="18" charset="0"/>
                            </a:rPr>
                            <m:t>1</m:t>
                          </m:r>
                        </m:sub>
                      </m:sSub>
                    </m:oMath>
                  </m:oMathPara>
                </a14:m>
                <a:endParaRPr lang="en-US" sz="3200" dirty="0"/>
              </a:p>
            </p:txBody>
          </p:sp>
        </mc:Choice>
        <mc:Fallback xmlns="">
          <p:sp>
            <p:nvSpPr>
              <p:cNvPr id="6" name="Content Placeholder 2">
                <a:extLst>
                  <a:ext uri="{FF2B5EF4-FFF2-40B4-BE49-F238E27FC236}">
                    <a16:creationId xmlns:a16="http://schemas.microsoft.com/office/drawing/2014/main" id="{C4D96E99-CA7B-4DAC-BA23-ECEADAB403F7}"/>
                  </a:ext>
                </a:extLst>
              </p:cNvPr>
              <p:cNvSpPr txBox="1">
                <a:spLocks noRot="1" noChangeAspect="1" noMove="1" noResize="1" noEditPoints="1" noAdjustHandles="1" noChangeArrowheads="1" noChangeShapeType="1" noTextEdit="1"/>
              </p:cNvSpPr>
              <p:nvPr/>
            </p:nvSpPr>
            <p:spPr>
              <a:xfrm>
                <a:off x="6633329" y="4097474"/>
                <a:ext cx="3607496" cy="683190"/>
              </a:xfrm>
              <a:prstGeom prst="rect">
                <a:avLst/>
              </a:prstGeom>
              <a:blipFill>
                <a:blip r:embed="rId3"/>
                <a:stretch>
                  <a:fillRect/>
                </a:stretch>
              </a:blipFill>
            </p:spPr>
            <p:txBody>
              <a:bodyPr/>
              <a:lstStyle/>
              <a:p>
                <a:r>
                  <a:rPr lang="en-US">
                    <a:noFill/>
                  </a:rPr>
                  <a:t> </a:t>
                </a:r>
              </a:p>
            </p:txBody>
          </p:sp>
        </mc:Fallback>
      </mc:AlternateContent>
      <p:sp>
        <p:nvSpPr>
          <p:cNvPr id="3" name="TextBox 2"/>
          <p:cNvSpPr txBox="1"/>
          <p:nvPr/>
        </p:nvSpPr>
        <p:spPr>
          <a:xfrm flipH="1">
            <a:off x="592289" y="1200695"/>
            <a:ext cx="2359279" cy="646331"/>
          </a:xfrm>
          <a:prstGeom prst="rect">
            <a:avLst/>
          </a:prstGeom>
          <a:noFill/>
        </p:spPr>
        <p:txBody>
          <a:bodyPr wrap="square" rtlCol="0">
            <a:spAutoFit/>
          </a:bodyPr>
          <a:lstStyle/>
          <a:p>
            <a:r>
              <a:rPr lang="en-US" sz="3600" dirty="0"/>
              <a:t>Isoclines:</a:t>
            </a:r>
          </a:p>
        </p:txBody>
      </p:sp>
      <p:sp>
        <p:nvSpPr>
          <p:cNvPr id="7" name="Title 1"/>
          <p:cNvSpPr>
            <a:spLocks noGrp="1"/>
          </p:cNvSpPr>
          <p:nvPr>
            <p:ph type="title"/>
          </p:nvPr>
        </p:nvSpPr>
        <p:spPr>
          <a:xfrm>
            <a:off x="838200" y="-164265"/>
            <a:ext cx="10515600" cy="1325563"/>
          </a:xfrm>
        </p:spPr>
        <p:txBody>
          <a:bodyPr/>
          <a:lstStyle/>
          <a:p>
            <a:pPr algn="ctr"/>
            <a:r>
              <a:rPr lang="en-US" dirty="0"/>
              <a:t>Isoclines of  the L-V model of mutualism</a:t>
            </a:r>
          </a:p>
        </p:txBody>
      </p:sp>
      <p:sp>
        <p:nvSpPr>
          <p:cNvPr id="8" name="Rectangle 7"/>
          <p:cNvSpPr/>
          <p:nvPr/>
        </p:nvSpPr>
        <p:spPr>
          <a:xfrm>
            <a:off x="703053" y="5639191"/>
            <a:ext cx="4003532" cy="830997"/>
          </a:xfrm>
          <a:prstGeom prst="rect">
            <a:avLst/>
          </a:prstGeom>
        </p:spPr>
        <p:txBody>
          <a:bodyPr wrap="none">
            <a:spAutoFit/>
          </a:bodyPr>
          <a:lstStyle/>
          <a:p>
            <a:r>
              <a:rPr lang="en-US" sz="2400" dirty="0" err="1"/>
              <a:t>Gause</a:t>
            </a:r>
            <a:r>
              <a:rPr lang="en-US" sz="2400" dirty="0"/>
              <a:t> and Witt (1935)</a:t>
            </a:r>
          </a:p>
          <a:p>
            <a:r>
              <a:rPr lang="en-US" sz="2400" dirty="0" err="1"/>
              <a:t>Vandermeer</a:t>
            </a:r>
            <a:r>
              <a:rPr lang="en-US" sz="2400" dirty="0"/>
              <a:t> &amp; Boucher (1976)</a:t>
            </a:r>
          </a:p>
        </p:txBody>
      </p:sp>
      <mc:AlternateContent xmlns:mc="http://schemas.openxmlformats.org/markup-compatibility/2006" xmlns:a14="http://schemas.microsoft.com/office/drawing/2010/main">
        <mc:Choice Requires="a14">
          <p:sp>
            <p:nvSpPr>
              <p:cNvPr id="9" name="Rectangle 8"/>
              <p:cNvSpPr/>
              <p:nvPr/>
            </p:nvSpPr>
            <p:spPr>
              <a:xfrm>
                <a:off x="3254756" y="1241363"/>
                <a:ext cx="3957494"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i="1">
                              <a:latin typeface="Cambria Math" panose="02040503050406030204" pitchFamily="18" charset="0"/>
                            </a:rPr>
                            <m:t>𝐾</m:t>
                          </m:r>
                        </m:e>
                        <m:sub>
                          <m:r>
                            <a:rPr lang="en-US" sz="3200" i="1">
                              <a:latin typeface="Cambria Math" panose="02040503050406030204" pitchFamily="18" charset="0"/>
                            </a:rPr>
                            <m:t>1</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1</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𝛼</m:t>
                          </m:r>
                        </m:e>
                        <m:sub>
                          <m:r>
                            <a:rPr lang="en-US" sz="3200" i="1">
                              <a:latin typeface="Cambria Math" panose="02040503050406030204" pitchFamily="18" charset="0"/>
                            </a:rPr>
                            <m:t>12</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2</m:t>
                          </m:r>
                        </m:sub>
                      </m:sSub>
                      <m:r>
                        <a:rPr lang="en-US" sz="3200" b="0" i="1" smtClean="0">
                          <a:latin typeface="Cambria Math" panose="02040503050406030204" pitchFamily="18" charset="0"/>
                        </a:rPr>
                        <m:t>=0</m:t>
                      </m:r>
                    </m:oMath>
                  </m:oMathPara>
                </a14:m>
                <a:endParaRPr lang="en-US" sz="3200" dirty="0"/>
              </a:p>
            </p:txBody>
          </p:sp>
        </mc:Choice>
        <mc:Fallback xmlns="">
          <p:sp>
            <p:nvSpPr>
              <p:cNvPr id="9" name="Rectangle 8"/>
              <p:cNvSpPr>
                <a:spLocks noRot="1" noChangeAspect="1" noMove="1" noResize="1" noEditPoints="1" noAdjustHandles="1" noChangeArrowheads="1" noChangeShapeType="1" noTextEdit="1"/>
              </p:cNvSpPr>
              <p:nvPr/>
            </p:nvSpPr>
            <p:spPr>
              <a:xfrm>
                <a:off x="3254756" y="1241363"/>
                <a:ext cx="3957494" cy="58477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4176412" y="2152982"/>
                <a:ext cx="324133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i="1">
                              <a:latin typeface="Cambria Math" panose="02040503050406030204" pitchFamily="18" charset="0"/>
                            </a:rPr>
                            <m:t>𝐾</m:t>
                          </m:r>
                        </m:e>
                        <m:sub>
                          <m:r>
                            <a:rPr lang="en-US" sz="3200" i="1">
                              <a:latin typeface="Cambria Math" panose="02040503050406030204" pitchFamily="18" charset="0"/>
                            </a:rPr>
                            <m:t>1</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𝛼</m:t>
                          </m:r>
                        </m:e>
                        <m:sub>
                          <m:r>
                            <a:rPr lang="en-US" sz="3200" i="1">
                              <a:latin typeface="Cambria Math" panose="02040503050406030204" pitchFamily="18" charset="0"/>
                            </a:rPr>
                            <m:t>12</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2</m:t>
                          </m:r>
                        </m:sub>
                      </m:sSub>
                      <m:r>
                        <a:rPr lang="en-US" sz="3200" b="0" i="1" smtClean="0">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1</m:t>
                          </m:r>
                        </m:sub>
                      </m:sSub>
                    </m:oMath>
                  </m:oMathPara>
                </a14:m>
                <a:endParaRPr lang="en-US" sz="3200" dirty="0"/>
              </a:p>
            </p:txBody>
          </p:sp>
        </mc:Choice>
        <mc:Fallback xmlns="">
          <p:sp>
            <p:nvSpPr>
              <p:cNvPr id="10" name="Rectangle 9"/>
              <p:cNvSpPr>
                <a:spLocks noRot="1" noChangeAspect="1" noMove="1" noResize="1" noEditPoints="1" noAdjustHandles="1" noChangeArrowheads="1" noChangeShapeType="1" noTextEdit="1"/>
              </p:cNvSpPr>
              <p:nvPr/>
            </p:nvSpPr>
            <p:spPr>
              <a:xfrm>
                <a:off x="4176412" y="2152982"/>
                <a:ext cx="3241336" cy="584775"/>
              </a:xfrm>
              <a:prstGeom prst="rect">
                <a:avLst/>
              </a:prstGeom>
              <a:blipFill>
                <a:blip r:embed="rId5"/>
                <a:stretch>
                  <a:fillRect/>
                </a:stretch>
              </a:blipFill>
            </p:spPr>
            <p:txBody>
              <a:bodyPr/>
              <a:lstStyle/>
              <a:p>
                <a:r>
                  <a:rPr lang="en-US">
                    <a:noFill/>
                  </a:rPr>
                  <a:t> </a:t>
                </a:r>
              </a:p>
            </p:txBody>
          </p:sp>
        </mc:Fallback>
      </mc:AlternateContent>
      <p:sp>
        <p:nvSpPr>
          <p:cNvPr id="11" name="Rectangle 10"/>
          <p:cNvSpPr/>
          <p:nvPr/>
        </p:nvSpPr>
        <p:spPr>
          <a:xfrm>
            <a:off x="3265714" y="1248228"/>
            <a:ext cx="3164114" cy="59508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6254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hasePlane">
            <a:extLst>
              <a:ext uri="{FF2B5EF4-FFF2-40B4-BE49-F238E27FC236}">
                <a16:creationId xmlns:a16="http://schemas.microsoft.com/office/drawing/2014/main" id="{A2156E42-8B7C-432F-B577-F2B23C48CF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9458" y="1161298"/>
            <a:ext cx="5382404" cy="474640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36EEF0F-D0A9-45D2-A207-FA1FDABCCFC5}"/>
              </a:ext>
            </a:extLst>
          </p:cNvPr>
          <p:cNvSpPr>
            <a:spLocks noGrp="1"/>
          </p:cNvSpPr>
          <p:nvPr>
            <p:ph type="title"/>
          </p:nvPr>
        </p:nvSpPr>
        <p:spPr>
          <a:xfrm>
            <a:off x="838200" y="-164265"/>
            <a:ext cx="10515600" cy="1325563"/>
          </a:xfrm>
        </p:spPr>
        <p:txBody>
          <a:bodyPr/>
          <a:lstStyle/>
          <a:p>
            <a:pPr algn="ctr"/>
            <a:r>
              <a:rPr lang="en-US" dirty="0"/>
              <a:t>Isoclines</a:t>
            </a:r>
          </a:p>
        </p:txBody>
      </p:sp>
    </p:spTree>
    <p:extLst>
      <p:ext uri="{BB962C8B-B14F-4D97-AF65-F5344CB8AC3E}">
        <p14:creationId xmlns:p14="http://schemas.microsoft.com/office/powerpoint/2010/main" val="23358660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A7A545-331C-407A-94B4-3DF8298BBE07}"/>
              </a:ext>
            </a:extLst>
          </p:cNvPr>
          <p:cNvPicPr>
            <a:picLocks noChangeAspect="1"/>
          </p:cNvPicPr>
          <p:nvPr/>
        </p:nvPicPr>
        <p:blipFill rotWithShape="1">
          <a:blip r:embed="rId2">
            <a:extLst>
              <a:ext uri="{28A0092B-C50C-407E-A947-70E740481C1C}">
                <a14:useLocalDpi xmlns:a14="http://schemas.microsoft.com/office/drawing/2010/main" val="0"/>
              </a:ext>
            </a:extLst>
          </a:blip>
          <a:srcRect l="13135" t="21395" r="11206" b="26046"/>
          <a:stretch/>
        </p:blipFill>
        <p:spPr>
          <a:xfrm>
            <a:off x="3108250" y="637953"/>
            <a:ext cx="6216503" cy="5757909"/>
          </a:xfrm>
          <a:prstGeom prst="rect">
            <a:avLst/>
          </a:prstGeom>
        </p:spPr>
      </p:pic>
    </p:spTree>
    <p:extLst>
      <p:ext uri="{BB962C8B-B14F-4D97-AF65-F5344CB8AC3E}">
        <p14:creationId xmlns:p14="http://schemas.microsoft.com/office/powerpoint/2010/main" val="35862674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2067DE3-7C5E-4E65-8AE1-93A318F904D2}"/>
              </a:ext>
            </a:extLst>
          </p:cNvPr>
          <p:cNvSpPr txBox="1"/>
          <p:nvPr/>
        </p:nvSpPr>
        <p:spPr>
          <a:xfrm>
            <a:off x="2648607" y="230492"/>
            <a:ext cx="6894786" cy="707886"/>
          </a:xfrm>
          <a:prstGeom prst="rect">
            <a:avLst/>
          </a:prstGeom>
          <a:noFill/>
        </p:spPr>
        <p:txBody>
          <a:bodyPr wrap="square">
            <a:spAutoFit/>
          </a:bodyPr>
          <a:lstStyle/>
          <a:p>
            <a:r>
              <a:rPr lang="en-US" sz="4000" dirty="0">
                <a:latin typeface="+mj-lt"/>
              </a:rPr>
              <a:t>Effect of parameters on isoclines</a:t>
            </a:r>
          </a:p>
        </p:txBody>
      </p:sp>
      <p:sp>
        <p:nvSpPr>
          <p:cNvPr id="7" name="TextBox 6">
            <a:extLst>
              <a:ext uri="{FF2B5EF4-FFF2-40B4-BE49-F238E27FC236}">
                <a16:creationId xmlns:a16="http://schemas.microsoft.com/office/drawing/2014/main" id="{C7CAD853-6C0A-46F4-8047-68903E5A5FB7}"/>
              </a:ext>
            </a:extLst>
          </p:cNvPr>
          <p:cNvSpPr txBox="1"/>
          <p:nvPr/>
        </p:nvSpPr>
        <p:spPr>
          <a:xfrm>
            <a:off x="982717" y="1446469"/>
            <a:ext cx="10336924" cy="4154984"/>
          </a:xfrm>
          <a:prstGeom prst="rect">
            <a:avLst/>
          </a:prstGeom>
          <a:noFill/>
        </p:spPr>
        <p:txBody>
          <a:bodyPr wrap="square">
            <a:spAutoFit/>
          </a:bodyPr>
          <a:lstStyle/>
          <a:p>
            <a:pPr marL="342900" indent="-342900">
              <a:buFont typeface="Arial" panose="020B0604020202020204" pitchFamily="34" charset="0"/>
              <a:buChar char="•"/>
            </a:pPr>
            <a:r>
              <a:rPr lang="en-US" sz="2400" dirty="0"/>
              <a:t>Much of </a:t>
            </a:r>
            <a:r>
              <a:rPr lang="en-US" sz="2400" b="1" dirty="0">
                <a:solidFill>
                  <a:srgbClr val="C00000"/>
                </a:solidFill>
              </a:rPr>
              <a:t>ecological theory </a:t>
            </a:r>
            <a:r>
              <a:rPr lang="en-US" sz="2400" dirty="0"/>
              <a:t>can be derived from isoclines and how they change with parameter values.</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400" dirty="0"/>
              <a:t>Increasing or decreasing parameter values </a:t>
            </a:r>
            <a:r>
              <a:rPr lang="en-US" sz="2400" b="1" dirty="0">
                <a:solidFill>
                  <a:srgbClr val="C00000"/>
                </a:solidFill>
              </a:rPr>
              <a:t>can represent biological processes </a:t>
            </a:r>
            <a:r>
              <a:rPr lang="en-US" sz="2400" dirty="0"/>
              <a:t>of interest, and the isoclines can tell us how those processes affect system dynamics.</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400" dirty="0"/>
              <a:t>The ecological theory we obtain from the </a:t>
            </a:r>
            <a:r>
              <a:rPr lang="en-US" sz="2400" dirty="0" err="1"/>
              <a:t>Lotka</a:t>
            </a:r>
            <a:r>
              <a:rPr lang="en-US" sz="2400" dirty="0"/>
              <a:t>-Volterra model of mutualism, helps us understand the dynamic implications of important attributes such as mutualism </a:t>
            </a:r>
            <a:r>
              <a:rPr lang="en-US" sz="2400" b="1" dirty="0">
                <a:solidFill>
                  <a:srgbClr val="C00000"/>
                </a:solidFill>
              </a:rPr>
              <a:t>strength</a:t>
            </a:r>
            <a:r>
              <a:rPr lang="en-US" sz="2400" dirty="0"/>
              <a:t> and whether the interaction is </a:t>
            </a:r>
            <a:r>
              <a:rPr lang="en-US" sz="2400" b="1" dirty="0">
                <a:solidFill>
                  <a:srgbClr val="C00000"/>
                </a:solidFill>
              </a:rPr>
              <a:t>facultative or obligate</a:t>
            </a:r>
            <a:r>
              <a:rPr lang="en-US" sz="2400" dirty="0"/>
              <a:t> to each mutualistic partner.</a:t>
            </a:r>
          </a:p>
          <a:p>
            <a:pPr marL="342900" indent="-342900">
              <a:buFont typeface="Arial" panose="020B0604020202020204" pitchFamily="34" charset="0"/>
              <a:buChar char="•"/>
            </a:pPr>
            <a:endParaRPr lang="en-US" sz="800" dirty="0"/>
          </a:p>
          <a:p>
            <a:pPr marL="342900" indent="-342900">
              <a:buFont typeface="Arial" panose="020B0604020202020204" pitchFamily="34" charset="0"/>
              <a:buChar char="•"/>
            </a:pPr>
            <a:r>
              <a:rPr lang="en-US" sz="2400" dirty="0"/>
              <a:t>Much of this dynamic behavior is </a:t>
            </a:r>
            <a:r>
              <a:rPr lang="en-US" sz="2400" b="1" dirty="0">
                <a:solidFill>
                  <a:srgbClr val="C00000"/>
                </a:solidFill>
              </a:rPr>
              <a:t>common to many models of mutualism</a:t>
            </a:r>
            <a:r>
              <a:rPr lang="en-US" sz="2400" dirty="0"/>
              <a:t>. </a:t>
            </a:r>
          </a:p>
        </p:txBody>
      </p:sp>
    </p:spTree>
    <p:extLst>
      <p:ext uri="{BB962C8B-B14F-4D97-AF65-F5344CB8AC3E}">
        <p14:creationId xmlns:p14="http://schemas.microsoft.com/office/powerpoint/2010/main" val="3643822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4" end="4"/>
                                            </p:txEl>
                                          </p:spTgt>
                                        </p:tgtEl>
                                        <p:attrNameLst>
                                          <p:attrName>style.visibility</p:attrName>
                                        </p:attrNameLst>
                                      </p:cBhvr>
                                      <p:to>
                                        <p:strVal val="visible"/>
                                      </p:to>
                                    </p:set>
                                    <p:animEffect transition="in" filter="fade">
                                      <p:cBhvr>
                                        <p:cTn id="12" dur="500"/>
                                        <p:tgtEl>
                                          <p:spTgt spid="7">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animEffect transition="in" filter="fade">
                                      <p:cBhvr>
                                        <p:cTn id="1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838200" y="-164265"/>
            <a:ext cx="10515600" cy="1325563"/>
          </a:xfrm>
        </p:spPr>
        <p:txBody>
          <a:bodyPr/>
          <a:lstStyle/>
          <a:p>
            <a:pPr algn="ctr"/>
            <a:r>
              <a:rPr lang="en-US" dirty="0"/>
              <a:t>Isoclines of the L-V model of mutualism</a:t>
            </a:r>
          </a:p>
        </p:txBody>
      </p:sp>
      <p:sp>
        <p:nvSpPr>
          <p:cNvPr id="8" name="Rectangle 7"/>
          <p:cNvSpPr/>
          <p:nvPr/>
        </p:nvSpPr>
        <p:spPr>
          <a:xfrm>
            <a:off x="703053" y="5639191"/>
            <a:ext cx="4003532" cy="830997"/>
          </a:xfrm>
          <a:prstGeom prst="rect">
            <a:avLst/>
          </a:prstGeom>
        </p:spPr>
        <p:txBody>
          <a:bodyPr wrap="none">
            <a:spAutoFit/>
          </a:bodyPr>
          <a:lstStyle/>
          <a:p>
            <a:r>
              <a:rPr lang="en-US" sz="2400" dirty="0" err="1"/>
              <a:t>Gause</a:t>
            </a:r>
            <a:r>
              <a:rPr lang="en-US" sz="2400" dirty="0"/>
              <a:t> and Witt (1935)</a:t>
            </a:r>
          </a:p>
          <a:p>
            <a:r>
              <a:rPr lang="en-US" sz="2400" dirty="0" err="1"/>
              <a:t>Vandermeer</a:t>
            </a:r>
            <a:r>
              <a:rPr lang="en-US" sz="2400" dirty="0"/>
              <a:t> &amp; Boucher (1976)</a:t>
            </a:r>
          </a:p>
        </p:txBody>
      </p:sp>
      <p:grpSp>
        <p:nvGrpSpPr>
          <p:cNvPr id="11" name="Group 10"/>
          <p:cNvGrpSpPr/>
          <p:nvPr/>
        </p:nvGrpSpPr>
        <p:grpSpPr>
          <a:xfrm>
            <a:off x="4295016" y="1701210"/>
            <a:ext cx="5566614" cy="4422962"/>
            <a:chOff x="300224" y="1991496"/>
            <a:chExt cx="5566614" cy="4422962"/>
          </a:xfrm>
        </p:grpSpPr>
        <p:cxnSp>
          <p:nvCxnSpPr>
            <p:cNvPr id="12" name="Straight Arrow Connector 11"/>
            <p:cNvCxnSpPr/>
            <p:nvPr/>
          </p:nvCxnSpPr>
          <p:spPr>
            <a:xfrm>
              <a:off x="1857676" y="2069436"/>
              <a:ext cx="9625" cy="347472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1867302" y="5471886"/>
              <a:ext cx="3999536" cy="3285"/>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16200000">
              <a:off x="-1309467" y="3601187"/>
              <a:ext cx="3804157" cy="584775"/>
            </a:xfrm>
            <a:prstGeom prst="rect">
              <a:avLst/>
            </a:prstGeom>
            <a:noFill/>
          </p:spPr>
          <p:txBody>
            <a:bodyPr wrap="square" rtlCol="0">
              <a:spAutoFit/>
            </a:bodyPr>
            <a:lstStyle/>
            <a:p>
              <a:pPr algn="ctr"/>
              <a:r>
                <a:rPr lang="en-US" sz="2800" dirty="0"/>
                <a:t>Density of sp. 1 (</a:t>
              </a:r>
              <a:r>
                <a:rPr lang="en-US" sz="3200" i="1" dirty="0"/>
                <a:t>N</a:t>
              </a:r>
              <a:r>
                <a:rPr lang="en-US" sz="3200" i="1" baseline="-25000" dirty="0"/>
                <a:t>1</a:t>
              </a:r>
              <a:r>
                <a:rPr lang="en-US" sz="2800" dirty="0"/>
                <a:t> )</a:t>
              </a:r>
            </a:p>
          </p:txBody>
        </p:sp>
        <p:sp>
          <p:nvSpPr>
            <p:cNvPr id="15" name="TextBox 14"/>
            <p:cNvSpPr txBox="1"/>
            <p:nvPr/>
          </p:nvSpPr>
          <p:spPr>
            <a:xfrm rot="10800000" flipV="1">
              <a:off x="1857676" y="5829683"/>
              <a:ext cx="3855720" cy="584775"/>
            </a:xfrm>
            <a:prstGeom prst="rect">
              <a:avLst/>
            </a:prstGeom>
            <a:noFill/>
          </p:spPr>
          <p:txBody>
            <a:bodyPr wrap="square" rtlCol="0">
              <a:spAutoFit/>
            </a:bodyPr>
            <a:lstStyle/>
            <a:p>
              <a:pPr algn="ctr"/>
              <a:r>
                <a:rPr lang="en-US" sz="2800" dirty="0"/>
                <a:t>Density of sp. 2 (</a:t>
              </a:r>
              <a:r>
                <a:rPr lang="en-US" sz="3200" i="1" dirty="0"/>
                <a:t>N</a:t>
              </a:r>
              <a:r>
                <a:rPr lang="en-US" sz="3200" i="1" baseline="-25000" dirty="0"/>
                <a:t>2</a:t>
              </a:r>
              <a:r>
                <a:rPr lang="en-US" sz="2800" baseline="-25000" dirty="0"/>
                <a:t> </a:t>
              </a:r>
              <a:r>
                <a:rPr lang="en-US" sz="2800" dirty="0"/>
                <a:t>)</a:t>
              </a:r>
            </a:p>
          </p:txBody>
        </p:sp>
      </p:grp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C4D96E99-CA7B-4DAC-BA23-ECEADAB403F7}"/>
                  </a:ext>
                </a:extLst>
              </p:cNvPr>
              <p:cNvSpPr>
                <a:spLocks noGrp="1"/>
              </p:cNvSpPr>
              <p:nvPr>
                <p:ph idx="1"/>
              </p:nvPr>
            </p:nvSpPr>
            <p:spPr>
              <a:xfrm>
                <a:off x="798834" y="1309405"/>
                <a:ext cx="3607496" cy="683190"/>
              </a:xfrm>
            </p:spPr>
            <p:txBody>
              <a:bodyPr>
                <a:noAutofit/>
              </a:bodyPr>
              <a:lstStyle/>
              <a:p>
                <a:pPr marL="0" indent="0">
                  <a:buNone/>
                </a:pPr>
                <a14:m>
                  <m:oMath xmlns:m="http://schemas.openxmlformats.org/officeDocument/2006/math">
                    <m:sSubSup>
                      <m:sSubSupPr>
                        <m:ctrlPr>
                          <a:rPr lang="en-US" sz="3200" i="1" smtClean="0">
                            <a:latin typeface="Cambria Math" panose="02040503050406030204" pitchFamily="18" charset="0"/>
                          </a:rPr>
                        </m:ctrlPr>
                      </m:sSubSupPr>
                      <m:e>
                        <m:r>
                          <a:rPr lang="en-US" sz="3200" b="0" i="1" smtClean="0">
                            <a:latin typeface="Cambria Math" panose="02040503050406030204" pitchFamily="18" charset="0"/>
                          </a:rPr>
                          <m:t>𝑁</m:t>
                        </m:r>
                      </m:e>
                      <m:sub>
                        <m:r>
                          <a:rPr lang="en-US" sz="3200" b="0" i="1" smtClean="0">
                            <a:latin typeface="Cambria Math" panose="02040503050406030204" pitchFamily="18" charset="0"/>
                          </a:rPr>
                          <m:t>1</m:t>
                        </m:r>
                      </m:sub>
                      <m:sup>
                        <m:r>
                          <a:rPr lang="en-US" sz="3200" b="0" i="1" smtClean="0">
                            <a:latin typeface="Cambria Math" panose="02040503050406030204" pitchFamily="18" charset="0"/>
                          </a:rPr>
                          <m:t>∗</m:t>
                        </m:r>
                      </m:sup>
                    </m:sSubSup>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𝐾</m:t>
                        </m:r>
                      </m:e>
                      <m:sub>
                        <m:r>
                          <a:rPr lang="en-US" sz="3200" i="1">
                            <a:latin typeface="Cambria Math" panose="02040503050406030204" pitchFamily="18" charset="0"/>
                          </a:rPr>
                          <m:t>1</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𝛼</m:t>
                        </m:r>
                      </m:e>
                      <m:sub>
                        <m:r>
                          <a:rPr lang="en-US" sz="3200" i="1">
                            <a:latin typeface="Cambria Math" panose="02040503050406030204" pitchFamily="18" charset="0"/>
                          </a:rPr>
                          <m:t>12</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2</m:t>
                        </m:r>
                      </m:sub>
                    </m:sSub>
                  </m:oMath>
                </a14:m>
                <a:r>
                  <a:rPr lang="en-US" sz="3200" dirty="0"/>
                  <a:t>	</a:t>
                </a:r>
              </a:p>
            </p:txBody>
          </p:sp>
        </mc:Choice>
        <mc:Fallback xmlns="">
          <p:sp>
            <p:nvSpPr>
              <p:cNvPr id="27" name="Content Placeholder 2">
                <a:extLst>
                  <a:ext uri="{FF2B5EF4-FFF2-40B4-BE49-F238E27FC236}">
                    <a16:creationId xmlns:a16="http://schemas.microsoft.com/office/drawing/2014/main" id="{C4D96E99-CA7B-4DAC-BA23-ECEADAB403F7}"/>
                  </a:ext>
                </a:extLst>
              </p:cNvPr>
              <p:cNvSpPr>
                <a:spLocks noGrp="1" noRot="1" noChangeAspect="1" noMove="1" noResize="1" noEditPoints="1" noAdjustHandles="1" noChangeArrowheads="1" noChangeShapeType="1" noTextEdit="1"/>
              </p:cNvSpPr>
              <p:nvPr>
                <p:ph idx="1"/>
              </p:nvPr>
            </p:nvSpPr>
            <p:spPr>
              <a:xfrm>
                <a:off x="798834" y="1309405"/>
                <a:ext cx="3607496" cy="683190"/>
              </a:xfrm>
              <a:blipFill>
                <a:blip r:embed="rId2"/>
                <a:stretch>
                  <a:fillRect/>
                </a:stretch>
              </a:blipFill>
            </p:spPr>
            <p:txBody>
              <a:bodyPr/>
              <a:lstStyle/>
              <a:p>
                <a:r>
                  <a:rPr lang="en-US">
                    <a:noFill/>
                  </a:rPr>
                  <a:t> </a:t>
                </a:r>
              </a:p>
            </p:txBody>
          </p:sp>
        </mc:Fallback>
      </mc:AlternateContent>
      <p:grpSp>
        <p:nvGrpSpPr>
          <p:cNvPr id="83" name="Group 82"/>
          <p:cNvGrpSpPr/>
          <p:nvPr/>
        </p:nvGrpSpPr>
        <p:grpSpPr>
          <a:xfrm>
            <a:off x="5326315" y="1191280"/>
            <a:ext cx="5795368" cy="3438778"/>
            <a:chOff x="5326315" y="1191280"/>
            <a:chExt cx="5795368" cy="3438778"/>
          </a:xfrm>
        </p:grpSpPr>
        <p:sp>
          <p:nvSpPr>
            <p:cNvPr id="20" name="Rectangle 19"/>
            <p:cNvSpPr/>
            <p:nvPr/>
          </p:nvSpPr>
          <p:spPr>
            <a:xfrm>
              <a:off x="5326315" y="3908138"/>
              <a:ext cx="646847" cy="523220"/>
            </a:xfrm>
            <a:prstGeom prst="rect">
              <a:avLst/>
            </a:prstGeom>
          </p:spPr>
          <p:txBody>
            <a:bodyPr wrap="square">
              <a:spAutoFit/>
            </a:bodyPr>
            <a:lstStyle/>
            <a:p>
              <a:r>
                <a:rPr lang="en-US" sz="2800" i="1" dirty="0"/>
                <a:t>K</a:t>
              </a:r>
              <a:r>
                <a:rPr lang="en-US" sz="2800" i="1" baseline="-25000" dirty="0"/>
                <a:t>1</a:t>
              </a:r>
            </a:p>
          </p:txBody>
        </p:sp>
        <p:grpSp>
          <p:nvGrpSpPr>
            <p:cNvPr id="82" name="Group 81"/>
            <p:cNvGrpSpPr/>
            <p:nvPr/>
          </p:nvGrpSpPr>
          <p:grpSpPr>
            <a:xfrm>
              <a:off x="5544457" y="1191280"/>
              <a:ext cx="5577226" cy="3438778"/>
              <a:chOff x="5544457" y="1191280"/>
              <a:chExt cx="5577226" cy="3438778"/>
            </a:xfrm>
          </p:grpSpPr>
          <p:sp>
            <p:nvSpPr>
              <p:cNvPr id="21" name="Rectangle 20"/>
              <p:cNvSpPr/>
              <p:nvPr/>
            </p:nvSpPr>
            <p:spPr>
              <a:xfrm>
                <a:off x="9584083" y="1191280"/>
                <a:ext cx="1537600" cy="523220"/>
              </a:xfrm>
              <a:prstGeom prst="rect">
                <a:avLst/>
              </a:prstGeom>
            </p:spPr>
            <p:txBody>
              <a:bodyPr wrap="none">
                <a:spAutoFit/>
              </a:bodyPr>
              <a:lstStyle/>
              <a:p>
                <a:r>
                  <a:rPr lang="en-US" sz="2800" dirty="0"/>
                  <a:t>d</a:t>
                </a:r>
                <a:r>
                  <a:rPr lang="en-US" sz="2800" i="1" dirty="0"/>
                  <a:t>N</a:t>
                </a:r>
                <a:r>
                  <a:rPr lang="en-US" sz="2800" i="1" baseline="-25000" dirty="0"/>
                  <a:t>1</a:t>
                </a:r>
                <a:r>
                  <a:rPr lang="en-US" sz="2800" dirty="0"/>
                  <a:t>/</a:t>
                </a:r>
                <a:r>
                  <a:rPr lang="en-US" sz="2800" dirty="0" err="1"/>
                  <a:t>d</a:t>
                </a:r>
                <a:r>
                  <a:rPr lang="en-US" sz="2800" i="1" dirty="0" err="1"/>
                  <a:t>t</a:t>
                </a:r>
                <a:r>
                  <a:rPr lang="en-US" sz="2800" dirty="0"/>
                  <a:t>=0</a:t>
                </a:r>
              </a:p>
            </p:txBody>
          </p:sp>
          <p:grpSp>
            <p:nvGrpSpPr>
              <p:cNvPr id="79" name="Group 78"/>
              <p:cNvGrpSpPr/>
              <p:nvPr/>
            </p:nvGrpSpPr>
            <p:grpSpPr>
              <a:xfrm>
                <a:off x="5544457" y="2046514"/>
                <a:ext cx="4572000" cy="2583544"/>
                <a:chOff x="5544457" y="2046514"/>
                <a:chExt cx="4572000" cy="2583544"/>
              </a:xfrm>
            </p:grpSpPr>
            <p:cxnSp>
              <p:nvCxnSpPr>
                <p:cNvPr id="30" name="Straight Connector 29"/>
                <p:cNvCxnSpPr/>
                <p:nvPr/>
              </p:nvCxnSpPr>
              <p:spPr>
                <a:xfrm flipH="1">
                  <a:off x="7810500" y="3396343"/>
                  <a:ext cx="1" cy="31089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78" name="Group 77"/>
                <p:cNvGrpSpPr/>
                <p:nvPr/>
              </p:nvGrpSpPr>
              <p:grpSpPr>
                <a:xfrm>
                  <a:off x="5544457" y="2046514"/>
                  <a:ext cx="4572000" cy="2583544"/>
                  <a:chOff x="5544457" y="2046514"/>
                  <a:chExt cx="4572000" cy="2583544"/>
                </a:xfrm>
              </p:grpSpPr>
              <p:cxnSp>
                <p:nvCxnSpPr>
                  <p:cNvPr id="19" name="Straight Connector 18"/>
                  <p:cNvCxnSpPr/>
                  <p:nvPr/>
                </p:nvCxnSpPr>
                <p:spPr>
                  <a:xfrm flipV="1">
                    <a:off x="5544457" y="2046514"/>
                    <a:ext cx="4572000" cy="2583544"/>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flipV="1">
                    <a:off x="7176977" y="3733800"/>
                    <a:ext cx="633524" cy="176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Rectangle 36"/>
                      <p:cNvSpPr/>
                      <p:nvPr/>
                    </p:nvSpPr>
                    <p:spPr>
                      <a:xfrm>
                        <a:off x="7766621" y="3246451"/>
                        <a:ext cx="79239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𝛼</m:t>
                                  </m:r>
                                </m:e>
                                <m:sub>
                                  <m:r>
                                    <a:rPr lang="en-US" sz="2800" i="1">
                                      <a:latin typeface="Cambria Math" panose="02040503050406030204" pitchFamily="18" charset="0"/>
                                    </a:rPr>
                                    <m:t>12</m:t>
                                  </m:r>
                                </m:sub>
                              </m:sSub>
                            </m:oMath>
                          </m:oMathPara>
                        </a14:m>
                        <a:endParaRPr lang="en-US" sz="2800" dirty="0"/>
                      </a:p>
                    </p:txBody>
                  </p:sp>
                </mc:Choice>
                <mc:Fallback xmlns="">
                  <p:sp>
                    <p:nvSpPr>
                      <p:cNvPr id="37" name="Rectangle 36"/>
                      <p:cNvSpPr>
                        <a:spLocks noRot="1" noChangeAspect="1" noMove="1" noResize="1" noEditPoints="1" noAdjustHandles="1" noChangeArrowheads="1" noChangeShapeType="1" noTextEdit="1"/>
                      </p:cNvSpPr>
                      <p:nvPr/>
                    </p:nvSpPr>
                    <p:spPr>
                      <a:xfrm>
                        <a:off x="7766621" y="3246451"/>
                        <a:ext cx="792396" cy="523220"/>
                      </a:xfrm>
                      <a:prstGeom prst="rect">
                        <a:avLst/>
                      </a:prstGeom>
                      <a:blipFill>
                        <a:blip r:embed="rId3"/>
                        <a:stretch>
                          <a:fillRect/>
                        </a:stretch>
                      </a:blipFill>
                    </p:spPr>
                    <p:txBody>
                      <a:bodyPr/>
                      <a:lstStyle/>
                      <a:p>
                        <a:r>
                          <a:rPr lang="en-US">
                            <a:noFill/>
                          </a:rPr>
                          <a:t> </a:t>
                        </a:r>
                      </a:p>
                    </p:txBody>
                  </p:sp>
                </mc:Fallback>
              </mc:AlternateContent>
            </p:grpSp>
          </p:grpSp>
        </p:grpSp>
      </p:grpSp>
      <p:grpSp>
        <p:nvGrpSpPr>
          <p:cNvPr id="48" name="Group 47"/>
          <p:cNvGrpSpPr/>
          <p:nvPr/>
        </p:nvGrpSpPr>
        <p:grpSpPr>
          <a:xfrm>
            <a:off x="5522685" y="1257303"/>
            <a:ext cx="3755287" cy="3548741"/>
            <a:chOff x="5522685" y="1206503"/>
            <a:chExt cx="3755287" cy="3548741"/>
          </a:xfrm>
        </p:grpSpPr>
        <p:grpSp>
          <p:nvGrpSpPr>
            <p:cNvPr id="41" name="Group 40"/>
            <p:cNvGrpSpPr/>
            <p:nvPr/>
          </p:nvGrpSpPr>
          <p:grpSpPr>
            <a:xfrm>
              <a:off x="5522685" y="1206503"/>
              <a:ext cx="3755287" cy="3548741"/>
              <a:chOff x="5522685" y="1514388"/>
              <a:chExt cx="3755287" cy="3240853"/>
            </a:xfrm>
          </p:grpSpPr>
          <p:cxnSp>
            <p:nvCxnSpPr>
              <p:cNvPr id="38" name="Straight Connector 37"/>
              <p:cNvCxnSpPr/>
              <p:nvPr/>
            </p:nvCxnSpPr>
            <p:spPr>
              <a:xfrm flipV="1">
                <a:off x="5522685" y="1514388"/>
                <a:ext cx="3037115" cy="3240853"/>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6625771" y="1517700"/>
                <a:ext cx="2652201" cy="421611"/>
              </a:xfrm>
              <a:prstGeom prst="rect">
                <a:avLst/>
              </a:prstGeom>
              <a:solidFill>
                <a:srgbClr val="002060"/>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dirty="0">
                    <a:solidFill>
                      <a:schemeClr val="bg1"/>
                    </a:solidFill>
                  </a:rPr>
                  <a:t>Stronger mutualism</a:t>
                </a:r>
              </a:p>
            </p:txBody>
          </p:sp>
        </p:grpSp>
        <p:grpSp>
          <p:nvGrpSpPr>
            <p:cNvPr id="43" name="Group 42"/>
            <p:cNvGrpSpPr/>
            <p:nvPr/>
          </p:nvGrpSpPr>
          <p:grpSpPr>
            <a:xfrm>
              <a:off x="7229007" y="2090053"/>
              <a:ext cx="1343048" cy="755791"/>
              <a:chOff x="8339348" y="2286393"/>
              <a:chExt cx="1343048" cy="529378"/>
            </a:xfrm>
          </p:grpSpPr>
          <p:cxnSp>
            <p:nvCxnSpPr>
              <p:cNvPr id="44" name="Straight Connector 43"/>
              <p:cNvCxnSpPr/>
              <p:nvPr/>
            </p:nvCxnSpPr>
            <p:spPr>
              <a:xfrm>
                <a:off x="8925668" y="2336800"/>
                <a:ext cx="0" cy="47897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flipV="1">
                <a:off x="8339348" y="2815041"/>
                <a:ext cx="588364" cy="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Rectangle 45"/>
                  <p:cNvSpPr/>
                  <p:nvPr/>
                </p:nvSpPr>
                <p:spPr>
                  <a:xfrm>
                    <a:off x="8890000" y="2286393"/>
                    <a:ext cx="79239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𝛼</m:t>
                              </m:r>
                            </m:e>
                            <m:sub>
                              <m:r>
                                <a:rPr lang="en-US" sz="2800" i="1">
                                  <a:latin typeface="Cambria Math" panose="02040503050406030204" pitchFamily="18" charset="0"/>
                                </a:rPr>
                                <m:t>12</m:t>
                              </m:r>
                            </m:sub>
                          </m:sSub>
                        </m:oMath>
                      </m:oMathPara>
                    </a14:m>
                    <a:endParaRPr lang="en-US" sz="2800" dirty="0"/>
                  </a:p>
                </p:txBody>
              </p:sp>
            </mc:Choice>
            <mc:Fallback xmlns="">
              <p:sp>
                <p:nvSpPr>
                  <p:cNvPr id="46" name="Rectangle 45"/>
                  <p:cNvSpPr>
                    <a:spLocks noRot="1" noChangeAspect="1" noMove="1" noResize="1" noEditPoints="1" noAdjustHandles="1" noChangeArrowheads="1" noChangeShapeType="1" noTextEdit="1"/>
                  </p:cNvSpPr>
                  <p:nvPr/>
                </p:nvSpPr>
                <p:spPr>
                  <a:xfrm>
                    <a:off x="8890000" y="2286393"/>
                    <a:ext cx="792396" cy="523220"/>
                  </a:xfrm>
                  <a:prstGeom prst="rect">
                    <a:avLst/>
                  </a:prstGeom>
                  <a:blipFill>
                    <a:blip r:embed="rId4"/>
                    <a:stretch>
                      <a:fillRect/>
                    </a:stretch>
                  </a:blipFill>
                </p:spPr>
                <p:txBody>
                  <a:bodyPr/>
                  <a:lstStyle/>
                  <a:p>
                    <a:r>
                      <a:rPr lang="en-US">
                        <a:noFill/>
                      </a:rPr>
                      <a:t> </a:t>
                    </a:r>
                  </a:p>
                </p:txBody>
              </p:sp>
            </mc:Fallback>
          </mc:AlternateContent>
        </p:grpSp>
      </p:grpSp>
      <p:grpSp>
        <p:nvGrpSpPr>
          <p:cNvPr id="87" name="Group 86"/>
          <p:cNvGrpSpPr/>
          <p:nvPr/>
        </p:nvGrpSpPr>
        <p:grpSpPr>
          <a:xfrm>
            <a:off x="6796353" y="2857499"/>
            <a:ext cx="1067921" cy="2793963"/>
            <a:chOff x="6796353" y="2857499"/>
            <a:chExt cx="1067921" cy="2793963"/>
          </a:xfrm>
        </p:grpSpPr>
        <p:cxnSp>
          <p:nvCxnSpPr>
            <p:cNvPr id="62" name="Straight Connector 61"/>
            <p:cNvCxnSpPr/>
            <p:nvPr/>
          </p:nvCxnSpPr>
          <p:spPr>
            <a:xfrm>
              <a:off x="7162800" y="2857499"/>
              <a:ext cx="0" cy="2377440"/>
            </a:xfrm>
            <a:prstGeom prst="line">
              <a:avLst/>
            </a:prstGeom>
            <a:ln w="190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6796353" y="5189797"/>
              <a:ext cx="1067921" cy="461665"/>
            </a:xfrm>
            <a:prstGeom prst="rect">
              <a:avLst/>
            </a:prstGeom>
          </p:spPr>
          <p:txBody>
            <a:bodyPr wrap="none">
              <a:spAutoFit/>
            </a:bodyPr>
            <a:lstStyle/>
            <a:p>
              <a:r>
                <a:rPr lang="en-US" sz="2400" i="1" dirty="0"/>
                <a:t>N</a:t>
              </a:r>
              <a:r>
                <a:rPr lang="en-US" sz="2400" i="1" baseline="-25000" dirty="0"/>
                <a:t>2 </a:t>
              </a:r>
              <a:r>
                <a:rPr lang="en-US" sz="2400" dirty="0"/>
                <a:t>= 10</a:t>
              </a:r>
            </a:p>
          </p:txBody>
        </p:sp>
      </p:grpSp>
      <p:grpSp>
        <p:nvGrpSpPr>
          <p:cNvPr id="89" name="Group 88"/>
          <p:cNvGrpSpPr/>
          <p:nvPr/>
        </p:nvGrpSpPr>
        <p:grpSpPr>
          <a:xfrm>
            <a:off x="4767324" y="2672834"/>
            <a:ext cx="2367994" cy="461665"/>
            <a:chOff x="4767324" y="2672834"/>
            <a:chExt cx="2367994" cy="461665"/>
          </a:xfrm>
        </p:grpSpPr>
        <p:cxnSp>
          <p:nvCxnSpPr>
            <p:cNvPr id="68" name="Straight Connector 67"/>
            <p:cNvCxnSpPr/>
            <p:nvPr/>
          </p:nvCxnSpPr>
          <p:spPr>
            <a:xfrm flipV="1">
              <a:off x="5883639" y="2895600"/>
              <a:ext cx="1251679" cy="1"/>
            </a:xfrm>
            <a:prstGeom prst="line">
              <a:avLst/>
            </a:prstGeom>
            <a:ln w="190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4767324" y="2672834"/>
              <a:ext cx="1067921" cy="461665"/>
            </a:xfrm>
            <a:prstGeom prst="rect">
              <a:avLst/>
            </a:prstGeom>
          </p:spPr>
          <p:txBody>
            <a:bodyPr wrap="none">
              <a:spAutoFit/>
            </a:bodyPr>
            <a:lstStyle/>
            <a:p>
              <a:r>
                <a:rPr lang="en-US" sz="2400" i="1" dirty="0"/>
                <a:t>N</a:t>
              </a:r>
              <a:r>
                <a:rPr lang="en-US" sz="2400" i="1" baseline="-25000" dirty="0"/>
                <a:t>1 </a:t>
              </a:r>
              <a:r>
                <a:rPr lang="en-US" sz="2400" dirty="0"/>
                <a:t>= 25</a:t>
              </a:r>
            </a:p>
          </p:txBody>
        </p:sp>
      </p:grpSp>
      <p:grpSp>
        <p:nvGrpSpPr>
          <p:cNvPr id="88" name="Group 87"/>
          <p:cNvGrpSpPr/>
          <p:nvPr/>
        </p:nvGrpSpPr>
        <p:grpSpPr>
          <a:xfrm>
            <a:off x="4806284" y="3511379"/>
            <a:ext cx="2119122" cy="461665"/>
            <a:chOff x="4806615" y="3520477"/>
            <a:chExt cx="2114458" cy="461665"/>
          </a:xfrm>
        </p:grpSpPr>
        <p:cxnSp>
          <p:nvCxnSpPr>
            <p:cNvPr id="69" name="Straight Connector 68"/>
            <p:cNvCxnSpPr>
              <a:stCxn id="72" idx="3"/>
            </p:cNvCxnSpPr>
            <p:nvPr/>
          </p:nvCxnSpPr>
          <p:spPr>
            <a:xfrm flipV="1">
              <a:off x="5872189" y="3742898"/>
              <a:ext cx="1048884" cy="8412"/>
            </a:xfrm>
            <a:prstGeom prst="line">
              <a:avLst/>
            </a:prstGeom>
            <a:ln w="190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4806615" y="3520477"/>
              <a:ext cx="1065571" cy="461665"/>
            </a:xfrm>
            <a:prstGeom prst="rect">
              <a:avLst/>
            </a:prstGeom>
          </p:spPr>
          <p:txBody>
            <a:bodyPr wrap="none">
              <a:spAutoFit/>
            </a:bodyPr>
            <a:lstStyle/>
            <a:p>
              <a:r>
                <a:rPr lang="en-US" sz="2400" i="1" dirty="0"/>
                <a:t>N</a:t>
              </a:r>
              <a:r>
                <a:rPr lang="en-US" sz="2400" i="1" baseline="-25000" dirty="0"/>
                <a:t>1 </a:t>
              </a:r>
              <a:r>
                <a:rPr lang="en-US" sz="2400" dirty="0"/>
                <a:t>= 15</a:t>
              </a:r>
            </a:p>
          </p:txBody>
        </p:sp>
      </p:grpSp>
      <p:pic>
        <p:nvPicPr>
          <p:cNvPr id="80" name="Picture 79"/>
          <p:cNvPicPr>
            <a:picLocks noChangeAspect="1"/>
          </p:cNvPicPr>
          <p:nvPr/>
        </p:nvPicPr>
        <p:blipFill>
          <a:blip r:embed="rId5"/>
          <a:stretch>
            <a:fillRect/>
          </a:stretch>
        </p:blipFill>
        <p:spPr>
          <a:xfrm>
            <a:off x="3067404" y="2598151"/>
            <a:ext cx="1249844" cy="1763629"/>
          </a:xfrm>
          <a:prstGeom prst="rect">
            <a:avLst/>
          </a:prstGeom>
        </p:spPr>
      </p:pic>
      <p:pic>
        <p:nvPicPr>
          <p:cNvPr id="81" name="Picture 8" descr="Allium unifolium (oneleaf onion) with Bumblebee - grid24_1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88310" y="5120773"/>
            <a:ext cx="1498243" cy="1546059"/>
          </a:xfrm>
          <a:prstGeom prst="rect">
            <a:avLst/>
          </a:prstGeom>
          <a:noFill/>
          <a:effectLst>
            <a:innerShdw blurRad="114300">
              <a:prstClr val="black"/>
            </a:innerShdw>
            <a:softEdge rad="12700"/>
          </a:effectLst>
          <a:extLst>
            <a:ext uri="{909E8E84-426E-40DD-AFC4-6F175D3DCCD1}">
              <a14:hiddenFill xmlns:a14="http://schemas.microsoft.com/office/drawing/2010/main">
                <a:solidFill>
                  <a:srgbClr val="FFFFFF"/>
                </a:solidFill>
              </a14:hiddenFill>
            </a:ext>
          </a:extLst>
        </p:spPr>
      </p:pic>
      <p:grpSp>
        <p:nvGrpSpPr>
          <p:cNvPr id="86" name="Group 85"/>
          <p:cNvGrpSpPr/>
          <p:nvPr/>
        </p:nvGrpSpPr>
        <p:grpSpPr>
          <a:xfrm>
            <a:off x="1896853" y="825891"/>
            <a:ext cx="2708434" cy="1168009"/>
            <a:chOff x="1896853" y="825891"/>
            <a:chExt cx="2708434" cy="1168009"/>
          </a:xfrm>
        </p:grpSpPr>
        <p:sp>
          <p:nvSpPr>
            <p:cNvPr id="84" name="Oval 83"/>
            <p:cNvSpPr/>
            <p:nvPr/>
          </p:nvSpPr>
          <p:spPr>
            <a:xfrm>
              <a:off x="2755900" y="1308100"/>
              <a:ext cx="685800" cy="68580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p:cNvSpPr/>
            <p:nvPr/>
          </p:nvSpPr>
          <p:spPr>
            <a:xfrm>
              <a:off x="1896853" y="825891"/>
              <a:ext cx="2708434" cy="461665"/>
            </a:xfrm>
            <a:prstGeom prst="rect">
              <a:avLst/>
            </a:prstGeom>
            <a:solidFill>
              <a:srgbClr val="00B050"/>
            </a:solidFill>
          </p:spPr>
          <p:txBody>
            <a:bodyPr wrap="none">
              <a:spAutoFit/>
            </a:bodyPr>
            <a:lstStyle/>
            <a:p>
              <a:pPr algn="ctr"/>
              <a:r>
                <a:rPr lang="en-US" sz="2400" dirty="0">
                  <a:solidFill>
                    <a:schemeClr val="bg1"/>
                  </a:solidFill>
                </a:rPr>
                <a:t>Mutualism strength </a:t>
              </a:r>
            </a:p>
          </p:txBody>
        </p:sp>
      </p:grpSp>
    </p:spTree>
    <p:extLst>
      <p:ext uri="{BB962C8B-B14F-4D97-AF65-F5344CB8AC3E}">
        <p14:creationId xmlns:p14="http://schemas.microsoft.com/office/powerpoint/2010/main" val="17878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fade">
                                      <p:cBhvr>
                                        <p:cTn id="12" dur="500"/>
                                        <p:tgtEl>
                                          <p:spTgt spid="8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500"/>
                                        <p:tgtEl>
                                          <p:spTgt spid="8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8"/>
                                        </p:tgtEl>
                                        <p:attrNameLst>
                                          <p:attrName>style.visibility</p:attrName>
                                        </p:attrNameLst>
                                      </p:cBhvr>
                                      <p:to>
                                        <p:strVal val="visible"/>
                                      </p:to>
                                    </p:set>
                                    <p:animEffect transition="in" filter="fade">
                                      <p:cBhvr>
                                        <p:cTn id="27" dur="500"/>
                                        <p:tgtEl>
                                          <p:spTgt spid="8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9"/>
                                        </p:tgtEl>
                                        <p:attrNameLst>
                                          <p:attrName>style.visibility</p:attrName>
                                        </p:attrNameLst>
                                      </p:cBhvr>
                                      <p:to>
                                        <p:strVal val="visible"/>
                                      </p:to>
                                    </p:set>
                                    <p:animEffect transition="in" filter="fade">
                                      <p:cBhvr>
                                        <p:cTn id="32"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838200" y="-164265"/>
            <a:ext cx="10515600" cy="1325563"/>
          </a:xfrm>
        </p:spPr>
        <p:txBody>
          <a:bodyPr/>
          <a:lstStyle/>
          <a:p>
            <a:pPr algn="ctr"/>
            <a:r>
              <a:rPr lang="en-US" dirty="0"/>
              <a:t>Isoclines of the L-V model of mutualism</a:t>
            </a:r>
          </a:p>
        </p:txBody>
      </p:sp>
      <p:sp>
        <p:nvSpPr>
          <p:cNvPr id="8" name="Rectangle 7"/>
          <p:cNvSpPr/>
          <p:nvPr/>
        </p:nvSpPr>
        <p:spPr>
          <a:xfrm>
            <a:off x="703053" y="5639191"/>
            <a:ext cx="4003532" cy="830997"/>
          </a:xfrm>
          <a:prstGeom prst="rect">
            <a:avLst/>
          </a:prstGeom>
        </p:spPr>
        <p:txBody>
          <a:bodyPr wrap="none">
            <a:spAutoFit/>
          </a:bodyPr>
          <a:lstStyle/>
          <a:p>
            <a:r>
              <a:rPr lang="en-US" sz="2400" dirty="0" err="1"/>
              <a:t>Gause</a:t>
            </a:r>
            <a:r>
              <a:rPr lang="en-US" sz="2400" dirty="0"/>
              <a:t> and Witt (1935)</a:t>
            </a:r>
          </a:p>
          <a:p>
            <a:r>
              <a:rPr lang="en-US" sz="2400" dirty="0" err="1"/>
              <a:t>Vandermeer</a:t>
            </a:r>
            <a:r>
              <a:rPr lang="en-US" sz="2400" dirty="0"/>
              <a:t> &amp; Boucher (1976)</a:t>
            </a:r>
          </a:p>
        </p:txBody>
      </p:sp>
      <p:grpSp>
        <p:nvGrpSpPr>
          <p:cNvPr id="11" name="Group 10"/>
          <p:cNvGrpSpPr/>
          <p:nvPr/>
        </p:nvGrpSpPr>
        <p:grpSpPr>
          <a:xfrm>
            <a:off x="4216502" y="1701210"/>
            <a:ext cx="5645128" cy="4422962"/>
            <a:chOff x="221710" y="1991496"/>
            <a:chExt cx="5645128" cy="4422962"/>
          </a:xfrm>
        </p:grpSpPr>
        <p:cxnSp>
          <p:nvCxnSpPr>
            <p:cNvPr id="12" name="Straight Arrow Connector 11"/>
            <p:cNvCxnSpPr/>
            <p:nvPr/>
          </p:nvCxnSpPr>
          <p:spPr>
            <a:xfrm>
              <a:off x="1857676" y="2069436"/>
              <a:ext cx="9625" cy="347472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1867302" y="5471886"/>
              <a:ext cx="3999536" cy="3285"/>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16200000">
              <a:off x="-1387981" y="3601187"/>
              <a:ext cx="3804157" cy="584775"/>
            </a:xfrm>
            <a:prstGeom prst="rect">
              <a:avLst/>
            </a:prstGeom>
            <a:noFill/>
          </p:spPr>
          <p:txBody>
            <a:bodyPr wrap="square" rtlCol="0">
              <a:spAutoFit/>
            </a:bodyPr>
            <a:lstStyle/>
            <a:p>
              <a:pPr algn="ctr"/>
              <a:r>
                <a:rPr lang="en-US" sz="2800" dirty="0"/>
                <a:t>Density of sp. 1 (</a:t>
              </a:r>
              <a:r>
                <a:rPr lang="en-US" sz="3200" i="1" dirty="0"/>
                <a:t>N</a:t>
              </a:r>
              <a:r>
                <a:rPr lang="en-US" sz="3200" i="1" baseline="-25000" dirty="0"/>
                <a:t>1</a:t>
              </a:r>
              <a:r>
                <a:rPr lang="en-US" sz="2800" dirty="0"/>
                <a:t> )</a:t>
              </a:r>
            </a:p>
          </p:txBody>
        </p:sp>
        <p:sp>
          <p:nvSpPr>
            <p:cNvPr id="15" name="TextBox 14"/>
            <p:cNvSpPr txBox="1"/>
            <p:nvPr/>
          </p:nvSpPr>
          <p:spPr>
            <a:xfrm rot="10800000" flipV="1">
              <a:off x="1857676" y="5829683"/>
              <a:ext cx="3855720" cy="584775"/>
            </a:xfrm>
            <a:prstGeom prst="rect">
              <a:avLst/>
            </a:prstGeom>
            <a:noFill/>
          </p:spPr>
          <p:txBody>
            <a:bodyPr wrap="square" rtlCol="0">
              <a:spAutoFit/>
            </a:bodyPr>
            <a:lstStyle/>
            <a:p>
              <a:pPr algn="ctr"/>
              <a:r>
                <a:rPr lang="en-US" sz="2800" dirty="0"/>
                <a:t>Density of sp. 2 (</a:t>
              </a:r>
              <a:r>
                <a:rPr lang="en-US" sz="3200" i="1" dirty="0"/>
                <a:t>N</a:t>
              </a:r>
              <a:r>
                <a:rPr lang="en-US" sz="3200" i="1" baseline="-25000" dirty="0"/>
                <a:t>2</a:t>
              </a:r>
              <a:r>
                <a:rPr lang="en-US" sz="2800" baseline="-25000" dirty="0"/>
                <a:t> </a:t>
              </a:r>
              <a:r>
                <a:rPr lang="en-US" sz="2800" dirty="0"/>
                <a:t>)</a:t>
              </a:r>
            </a:p>
          </p:txBody>
        </p:sp>
      </p:grpSp>
      <p:sp>
        <p:nvSpPr>
          <p:cNvPr id="20" name="Rectangle 19"/>
          <p:cNvSpPr/>
          <p:nvPr/>
        </p:nvSpPr>
        <p:spPr>
          <a:xfrm>
            <a:off x="6228015" y="5140038"/>
            <a:ext cx="646847" cy="523220"/>
          </a:xfrm>
          <a:prstGeom prst="rect">
            <a:avLst/>
          </a:prstGeom>
        </p:spPr>
        <p:txBody>
          <a:bodyPr wrap="square">
            <a:spAutoFit/>
          </a:bodyPr>
          <a:lstStyle/>
          <a:p>
            <a:r>
              <a:rPr lang="en-US" sz="2800" i="1" dirty="0"/>
              <a:t>K</a:t>
            </a:r>
            <a:r>
              <a:rPr lang="en-US" sz="2800" i="1" baseline="-25000" dirty="0"/>
              <a:t>2</a:t>
            </a:r>
          </a:p>
        </p:txBody>
      </p:sp>
      <p:sp>
        <p:nvSpPr>
          <p:cNvPr id="21" name="Rectangle 20"/>
          <p:cNvSpPr/>
          <p:nvPr/>
        </p:nvSpPr>
        <p:spPr>
          <a:xfrm>
            <a:off x="8110883" y="1038880"/>
            <a:ext cx="1537600" cy="523220"/>
          </a:xfrm>
          <a:prstGeom prst="rect">
            <a:avLst/>
          </a:prstGeom>
        </p:spPr>
        <p:txBody>
          <a:bodyPr wrap="none">
            <a:spAutoFit/>
          </a:bodyPr>
          <a:lstStyle/>
          <a:p>
            <a:r>
              <a:rPr lang="en-US" sz="2800" dirty="0"/>
              <a:t>d</a:t>
            </a:r>
            <a:r>
              <a:rPr lang="en-US" sz="2800" i="1" dirty="0"/>
              <a:t>N</a:t>
            </a:r>
            <a:r>
              <a:rPr lang="en-US" sz="2800" i="1" baseline="-25000" dirty="0"/>
              <a:t>2</a:t>
            </a:r>
            <a:r>
              <a:rPr lang="en-US" sz="2800" dirty="0"/>
              <a:t>/</a:t>
            </a:r>
            <a:r>
              <a:rPr lang="en-US" sz="2800" dirty="0" err="1"/>
              <a:t>d</a:t>
            </a:r>
            <a:r>
              <a:rPr lang="en-US" sz="2800" i="1" dirty="0" err="1"/>
              <a:t>t</a:t>
            </a:r>
            <a:r>
              <a:rPr lang="en-US" sz="2800" dirty="0"/>
              <a:t>=0</a:t>
            </a:r>
          </a:p>
        </p:txBody>
      </p:sp>
      <p:cxnSp>
        <p:nvCxnSpPr>
          <p:cNvPr id="19" name="Straight Connector 18"/>
          <p:cNvCxnSpPr/>
          <p:nvPr/>
        </p:nvCxnSpPr>
        <p:spPr>
          <a:xfrm flipV="1">
            <a:off x="6146800" y="1612900"/>
            <a:ext cx="1854200" cy="396240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6384010" y="2208535"/>
            <a:ext cx="1175771" cy="1563379"/>
            <a:chOff x="6403429" y="2208535"/>
            <a:chExt cx="1155553" cy="1563379"/>
          </a:xfrm>
        </p:grpSpPr>
        <p:grpSp>
          <p:nvGrpSpPr>
            <p:cNvPr id="4" name="Group 3"/>
            <p:cNvGrpSpPr/>
            <p:nvPr/>
          </p:nvGrpSpPr>
          <p:grpSpPr>
            <a:xfrm rot="16200000" flipV="1">
              <a:off x="6750392" y="3241060"/>
              <a:ext cx="761669" cy="300040"/>
              <a:chOff x="7048831" y="3515015"/>
              <a:chExt cx="761669" cy="250584"/>
            </a:xfrm>
          </p:grpSpPr>
          <p:cxnSp>
            <p:nvCxnSpPr>
              <p:cNvPr id="30" name="Straight Connector 29"/>
              <p:cNvCxnSpPr/>
              <p:nvPr/>
            </p:nvCxnSpPr>
            <p:spPr>
              <a:xfrm flipH="1">
                <a:off x="7799868" y="3515015"/>
                <a:ext cx="1" cy="22516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7048831" y="3765599"/>
                <a:ext cx="761669"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Rectangle 36"/>
                <p:cNvSpPr/>
                <p:nvPr/>
              </p:nvSpPr>
              <p:spPr>
                <a:xfrm>
                  <a:off x="6403429" y="2208535"/>
                  <a:ext cx="115555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1/</m:t>
                            </m:r>
                            <m:r>
                              <a:rPr lang="en-US" sz="2800" i="1">
                                <a:latin typeface="Cambria Math" panose="02040503050406030204" pitchFamily="18" charset="0"/>
                                <a:ea typeface="Cambria Math" panose="02040503050406030204" pitchFamily="18" charset="0"/>
                              </a:rPr>
                              <m:t>𝛼</m:t>
                            </m:r>
                          </m:e>
                          <m:sub>
                            <m:r>
                              <a:rPr lang="en-US" sz="2800" i="1">
                                <a:latin typeface="Cambria Math" panose="02040503050406030204" pitchFamily="18" charset="0"/>
                              </a:rPr>
                              <m:t>2</m:t>
                            </m:r>
                            <m:r>
                              <a:rPr lang="en-US" sz="2800" b="0" i="1" smtClean="0">
                                <a:latin typeface="Cambria Math" panose="02040503050406030204" pitchFamily="18" charset="0"/>
                              </a:rPr>
                              <m:t>1</m:t>
                            </m:r>
                          </m:sub>
                        </m:sSub>
                      </m:oMath>
                    </m:oMathPara>
                  </a14:m>
                  <a:endParaRPr lang="en-US" sz="2800" dirty="0"/>
                </a:p>
              </p:txBody>
            </p:sp>
          </mc:Choice>
          <mc:Fallback xmlns="">
            <p:sp>
              <p:nvSpPr>
                <p:cNvPr id="37" name="Rectangle 36"/>
                <p:cNvSpPr>
                  <a:spLocks noRot="1" noChangeAspect="1" noMove="1" noResize="1" noEditPoints="1" noAdjustHandles="1" noChangeArrowheads="1" noChangeShapeType="1" noTextEdit="1"/>
                </p:cNvSpPr>
                <p:nvPr/>
              </p:nvSpPr>
              <p:spPr>
                <a:xfrm>
                  <a:off x="6403429" y="2208535"/>
                  <a:ext cx="1155553" cy="523220"/>
                </a:xfrm>
                <a:prstGeom prst="rect">
                  <a:avLst/>
                </a:prstGeom>
                <a:blipFill>
                  <a:blip r:embed="rId2"/>
                  <a:stretch>
                    <a:fillRect/>
                  </a:stretch>
                </a:blipFill>
              </p:spPr>
              <p:txBody>
                <a:bodyPr/>
                <a:lstStyle/>
                <a:p>
                  <a:r>
                    <a:rPr lang="en-US">
                      <a:noFill/>
                    </a:rPr>
                    <a:t> </a:t>
                  </a:r>
                </a:p>
              </p:txBody>
            </p:sp>
          </mc:Fallback>
        </mc:AlternateContent>
      </p:grpSp>
      <p:pic>
        <p:nvPicPr>
          <p:cNvPr id="80" name="Picture 79"/>
          <p:cNvPicPr>
            <a:picLocks noChangeAspect="1"/>
          </p:cNvPicPr>
          <p:nvPr/>
        </p:nvPicPr>
        <p:blipFill>
          <a:blip r:embed="rId3"/>
          <a:stretch>
            <a:fillRect/>
          </a:stretch>
        </p:blipFill>
        <p:spPr>
          <a:xfrm>
            <a:off x="3067404" y="2598151"/>
            <a:ext cx="1249844" cy="1763629"/>
          </a:xfrm>
          <a:prstGeom prst="rect">
            <a:avLst/>
          </a:prstGeom>
        </p:spPr>
      </p:pic>
      <p:pic>
        <p:nvPicPr>
          <p:cNvPr id="81" name="Picture 8" descr="Allium unifolium (oneleaf onion) with Bumblebee - grid24_1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88310" y="5120773"/>
            <a:ext cx="1498243" cy="1546059"/>
          </a:xfrm>
          <a:prstGeom prst="rect">
            <a:avLst/>
          </a:prstGeom>
          <a:noFill/>
          <a:effectLst>
            <a:innerShdw blurRad="114300">
              <a:prstClr val="black"/>
            </a:innerShdw>
            <a:softEdge rad="12700"/>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C4D96E99-CA7B-4DAC-BA23-ECEADAB403F7}"/>
                  </a:ext>
                </a:extLst>
              </p:cNvPr>
              <p:cNvSpPr txBox="1">
                <a:spLocks/>
              </p:cNvSpPr>
              <p:nvPr/>
            </p:nvSpPr>
            <p:spPr>
              <a:xfrm>
                <a:off x="8411329" y="4148274"/>
                <a:ext cx="3607496" cy="6831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Sup>
                        <m:sSubSupPr>
                          <m:ctrlPr>
                            <a:rPr lang="en-US" sz="3200" i="1" smtClean="0">
                              <a:latin typeface="Cambria Math" panose="02040503050406030204" pitchFamily="18" charset="0"/>
                            </a:rPr>
                          </m:ctrlPr>
                        </m:sSubSupPr>
                        <m:e>
                          <m:r>
                            <a:rPr lang="en-US" sz="3200" i="1" smtClean="0">
                              <a:latin typeface="Cambria Math" panose="02040503050406030204" pitchFamily="18" charset="0"/>
                            </a:rPr>
                            <m:t>𝑁</m:t>
                          </m:r>
                        </m:e>
                        <m:sub>
                          <m:r>
                            <a:rPr lang="en-US" sz="3200" b="0" i="1" smtClean="0">
                              <a:latin typeface="Cambria Math" panose="02040503050406030204" pitchFamily="18" charset="0"/>
                            </a:rPr>
                            <m:t>2</m:t>
                          </m:r>
                        </m:sub>
                        <m:sup>
                          <m:r>
                            <a:rPr lang="en-US" sz="3200" i="1" smtClean="0">
                              <a:latin typeface="Cambria Math" panose="02040503050406030204" pitchFamily="18" charset="0"/>
                            </a:rPr>
                            <m:t>∗</m:t>
                          </m:r>
                        </m:sup>
                      </m:sSubSup>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𝐾</m:t>
                          </m:r>
                        </m:e>
                        <m:sub>
                          <m:r>
                            <a:rPr lang="en-US" sz="3200" b="0" i="1" smtClean="0">
                              <a:latin typeface="Cambria Math" panose="02040503050406030204" pitchFamily="18" charset="0"/>
                            </a:rPr>
                            <m:t>2</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𝛼</m:t>
                          </m:r>
                        </m:e>
                        <m:sub>
                          <m:r>
                            <a:rPr lang="en-US" sz="3200" i="1">
                              <a:latin typeface="Cambria Math" panose="02040503050406030204" pitchFamily="18" charset="0"/>
                            </a:rPr>
                            <m:t>2</m:t>
                          </m:r>
                          <m:r>
                            <a:rPr lang="en-US" sz="3200" b="0" i="1" smtClean="0">
                              <a:latin typeface="Cambria Math" panose="02040503050406030204" pitchFamily="18" charset="0"/>
                            </a:rPr>
                            <m:t>1</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b="0" i="1" smtClean="0">
                              <a:latin typeface="Cambria Math" panose="02040503050406030204" pitchFamily="18" charset="0"/>
                            </a:rPr>
                            <m:t>1</m:t>
                          </m:r>
                        </m:sub>
                      </m:sSub>
                    </m:oMath>
                  </m:oMathPara>
                </a14:m>
                <a:endParaRPr lang="en-US" sz="3200" dirty="0"/>
              </a:p>
            </p:txBody>
          </p:sp>
        </mc:Choice>
        <mc:Fallback xmlns="">
          <p:sp>
            <p:nvSpPr>
              <p:cNvPr id="47" name="Content Placeholder 2">
                <a:extLst>
                  <a:ext uri="{FF2B5EF4-FFF2-40B4-BE49-F238E27FC236}">
                    <a16:creationId xmlns:a16="http://schemas.microsoft.com/office/drawing/2014/main" id="{C4D96E99-CA7B-4DAC-BA23-ECEADAB403F7}"/>
                  </a:ext>
                </a:extLst>
              </p:cNvPr>
              <p:cNvSpPr txBox="1">
                <a:spLocks noRot="1" noChangeAspect="1" noMove="1" noResize="1" noEditPoints="1" noAdjustHandles="1" noChangeArrowheads="1" noChangeShapeType="1" noTextEdit="1"/>
              </p:cNvSpPr>
              <p:nvPr/>
            </p:nvSpPr>
            <p:spPr>
              <a:xfrm>
                <a:off x="8411329" y="4148274"/>
                <a:ext cx="3607496" cy="683190"/>
              </a:xfrm>
              <a:prstGeom prst="rect">
                <a:avLst/>
              </a:prstGeom>
              <a:blipFill>
                <a:blip r:embed="rId5"/>
                <a:stretch>
                  <a:fillRect/>
                </a:stretch>
              </a:blipFill>
            </p:spPr>
            <p:txBody>
              <a:bodyPr/>
              <a:lstStyle/>
              <a:p>
                <a:r>
                  <a:rPr lang="en-US">
                    <a:noFill/>
                  </a:rPr>
                  <a:t> </a:t>
                </a:r>
              </a:p>
            </p:txBody>
          </p:sp>
        </mc:Fallback>
      </mc:AlternateContent>
      <p:grpSp>
        <p:nvGrpSpPr>
          <p:cNvPr id="24" name="Group 23"/>
          <p:cNvGrpSpPr/>
          <p:nvPr/>
        </p:nvGrpSpPr>
        <p:grpSpPr>
          <a:xfrm>
            <a:off x="6172200" y="2378530"/>
            <a:ext cx="4947272" cy="2917370"/>
            <a:chOff x="6172200" y="2378530"/>
            <a:chExt cx="4947272" cy="2917370"/>
          </a:xfrm>
        </p:grpSpPr>
        <p:cxnSp>
          <p:nvCxnSpPr>
            <p:cNvPr id="50" name="Straight Connector 49"/>
            <p:cNvCxnSpPr/>
            <p:nvPr/>
          </p:nvCxnSpPr>
          <p:spPr>
            <a:xfrm flipV="1">
              <a:off x="6172200" y="2997200"/>
              <a:ext cx="2908300" cy="229870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grpSp>
          <p:nvGrpSpPr>
            <p:cNvPr id="56" name="Group 55"/>
            <p:cNvGrpSpPr/>
            <p:nvPr/>
          </p:nvGrpSpPr>
          <p:grpSpPr>
            <a:xfrm>
              <a:off x="7385621" y="2840051"/>
              <a:ext cx="1175771" cy="1310911"/>
              <a:chOff x="6712521" y="2370151"/>
              <a:chExt cx="1175771" cy="1310911"/>
            </a:xfrm>
          </p:grpSpPr>
          <p:grpSp>
            <p:nvGrpSpPr>
              <p:cNvPr id="57" name="Group 56"/>
              <p:cNvGrpSpPr/>
              <p:nvPr/>
            </p:nvGrpSpPr>
            <p:grpSpPr>
              <a:xfrm rot="16200000" flipV="1">
                <a:off x="7004078" y="2934167"/>
                <a:ext cx="670829" cy="822961"/>
                <a:chOff x="7139671" y="3122697"/>
                <a:chExt cx="670829" cy="687308"/>
              </a:xfrm>
            </p:grpSpPr>
            <p:cxnSp>
              <p:nvCxnSpPr>
                <p:cNvPr id="59" name="Straight Connector 58"/>
                <p:cNvCxnSpPr/>
                <p:nvPr/>
              </p:nvCxnSpPr>
              <p:spPr>
                <a:xfrm flipH="1">
                  <a:off x="7810499" y="3122697"/>
                  <a:ext cx="1" cy="687308"/>
                </a:xfrm>
                <a:prstGeom prst="line">
                  <a:avLst/>
                </a:prstGeom>
                <a:ln w="12700">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7139671" y="3810001"/>
                  <a:ext cx="640080" cy="0"/>
                </a:xfrm>
                <a:prstGeom prst="line">
                  <a:avLst/>
                </a:prstGeom>
                <a:ln w="12700">
                  <a:solidFill>
                    <a:srgbClr val="002060"/>
                  </a:solidFill>
                  <a:prstDash val="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8" name="Rectangle 57"/>
                  <p:cNvSpPr/>
                  <p:nvPr/>
                </p:nvSpPr>
                <p:spPr>
                  <a:xfrm>
                    <a:off x="6712521" y="2370151"/>
                    <a:ext cx="117577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rgbClr val="002060"/>
                                  </a:solidFill>
                                  <a:latin typeface="Cambria Math" panose="02040503050406030204" pitchFamily="18" charset="0"/>
                                </a:rPr>
                              </m:ctrlPr>
                            </m:sSubPr>
                            <m:e>
                              <m:r>
                                <a:rPr lang="en-US" sz="2800" b="0" i="1" smtClean="0">
                                  <a:solidFill>
                                    <a:srgbClr val="002060"/>
                                  </a:solidFill>
                                  <a:latin typeface="Cambria Math" panose="02040503050406030204" pitchFamily="18" charset="0"/>
                                </a:rPr>
                                <m:t>1/</m:t>
                              </m:r>
                              <m:r>
                                <a:rPr lang="en-US" sz="2800" i="1">
                                  <a:solidFill>
                                    <a:srgbClr val="002060"/>
                                  </a:solidFill>
                                  <a:latin typeface="Cambria Math" panose="02040503050406030204" pitchFamily="18" charset="0"/>
                                  <a:ea typeface="Cambria Math" panose="02040503050406030204" pitchFamily="18" charset="0"/>
                                </a:rPr>
                                <m:t>𝛼</m:t>
                              </m:r>
                            </m:e>
                            <m:sub>
                              <m:r>
                                <a:rPr lang="en-US" sz="2800" i="1">
                                  <a:solidFill>
                                    <a:srgbClr val="002060"/>
                                  </a:solidFill>
                                  <a:latin typeface="Cambria Math" panose="02040503050406030204" pitchFamily="18" charset="0"/>
                                </a:rPr>
                                <m:t>2</m:t>
                              </m:r>
                              <m:r>
                                <a:rPr lang="en-US" sz="2800" b="0" i="1" smtClean="0">
                                  <a:solidFill>
                                    <a:srgbClr val="002060"/>
                                  </a:solidFill>
                                  <a:latin typeface="Cambria Math" panose="02040503050406030204" pitchFamily="18" charset="0"/>
                                </a:rPr>
                                <m:t>1</m:t>
                              </m:r>
                            </m:sub>
                          </m:sSub>
                        </m:oMath>
                      </m:oMathPara>
                    </a14:m>
                    <a:endParaRPr lang="en-US" sz="2800" dirty="0">
                      <a:solidFill>
                        <a:srgbClr val="002060"/>
                      </a:solidFill>
                    </a:endParaRPr>
                  </a:p>
                </p:txBody>
              </p:sp>
            </mc:Choice>
            <mc:Fallback xmlns="">
              <p:sp>
                <p:nvSpPr>
                  <p:cNvPr id="58" name="Rectangle 57"/>
                  <p:cNvSpPr>
                    <a:spLocks noRot="1" noChangeAspect="1" noMove="1" noResize="1" noEditPoints="1" noAdjustHandles="1" noChangeArrowheads="1" noChangeShapeType="1" noTextEdit="1"/>
                  </p:cNvSpPr>
                  <p:nvPr/>
                </p:nvSpPr>
                <p:spPr>
                  <a:xfrm>
                    <a:off x="6712521" y="2370151"/>
                    <a:ext cx="1175771" cy="523220"/>
                  </a:xfrm>
                  <a:prstGeom prst="rect">
                    <a:avLst/>
                  </a:prstGeom>
                  <a:blipFill>
                    <a:blip r:embed="rId6"/>
                    <a:stretch>
                      <a:fillRect/>
                    </a:stretch>
                  </a:blipFill>
                </p:spPr>
                <p:txBody>
                  <a:bodyPr/>
                  <a:lstStyle/>
                  <a:p>
                    <a:r>
                      <a:rPr lang="en-US">
                        <a:noFill/>
                      </a:rPr>
                      <a:t> </a:t>
                    </a:r>
                  </a:p>
                </p:txBody>
              </p:sp>
            </mc:Fallback>
          </mc:AlternateContent>
        </p:grpSp>
        <p:sp>
          <p:nvSpPr>
            <p:cNvPr id="61" name="TextBox 60"/>
            <p:cNvSpPr txBox="1"/>
            <p:nvPr/>
          </p:nvSpPr>
          <p:spPr>
            <a:xfrm>
              <a:off x="8467271" y="2378530"/>
              <a:ext cx="2652201" cy="461665"/>
            </a:xfrm>
            <a:prstGeom prst="rect">
              <a:avLst/>
            </a:prstGeom>
            <a:solidFill>
              <a:srgbClr val="002060"/>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dirty="0">
                  <a:solidFill>
                    <a:schemeClr val="bg1"/>
                  </a:solidFill>
                </a:rPr>
                <a:t>Stronger mutualism</a:t>
              </a:r>
            </a:p>
          </p:txBody>
        </p:sp>
      </p:grpSp>
      <p:grpSp>
        <p:nvGrpSpPr>
          <p:cNvPr id="64" name="Group 63"/>
          <p:cNvGrpSpPr/>
          <p:nvPr/>
        </p:nvGrpSpPr>
        <p:grpSpPr>
          <a:xfrm>
            <a:off x="4801417" y="3541067"/>
            <a:ext cx="3336143" cy="461665"/>
            <a:chOff x="4794117" y="3520477"/>
            <a:chExt cx="3227753" cy="461665"/>
          </a:xfrm>
        </p:grpSpPr>
        <p:cxnSp>
          <p:nvCxnSpPr>
            <p:cNvPr id="65" name="Straight Connector 64"/>
            <p:cNvCxnSpPr/>
            <p:nvPr/>
          </p:nvCxnSpPr>
          <p:spPr>
            <a:xfrm>
              <a:off x="5898612" y="3737548"/>
              <a:ext cx="2123258" cy="0"/>
            </a:xfrm>
            <a:prstGeom prst="line">
              <a:avLst/>
            </a:prstGeom>
            <a:ln w="190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4794117" y="3520477"/>
              <a:ext cx="1033224" cy="461665"/>
            </a:xfrm>
            <a:prstGeom prst="rect">
              <a:avLst/>
            </a:prstGeom>
          </p:spPr>
          <p:txBody>
            <a:bodyPr wrap="none">
              <a:spAutoFit/>
            </a:bodyPr>
            <a:lstStyle/>
            <a:p>
              <a:r>
                <a:rPr lang="en-US" sz="2400" i="1" dirty="0"/>
                <a:t>N</a:t>
              </a:r>
              <a:r>
                <a:rPr lang="en-US" sz="2400" i="1" baseline="-25000" dirty="0"/>
                <a:t>1 </a:t>
              </a:r>
              <a:r>
                <a:rPr lang="en-US" sz="2400" dirty="0"/>
                <a:t>= 15</a:t>
              </a:r>
            </a:p>
          </p:txBody>
        </p:sp>
      </p:grpSp>
      <p:grpSp>
        <p:nvGrpSpPr>
          <p:cNvPr id="67" name="Group 66"/>
          <p:cNvGrpSpPr/>
          <p:nvPr/>
        </p:nvGrpSpPr>
        <p:grpSpPr>
          <a:xfrm>
            <a:off x="6618553" y="3771900"/>
            <a:ext cx="1067921" cy="1828763"/>
            <a:chOff x="6796353" y="3822699"/>
            <a:chExt cx="1067921" cy="1828763"/>
          </a:xfrm>
        </p:grpSpPr>
        <p:cxnSp>
          <p:nvCxnSpPr>
            <p:cNvPr id="73" name="Straight Connector 72"/>
            <p:cNvCxnSpPr/>
            <p:nvPr/>
          </p:nvCxnSpPr>
          <p:spPr>
            <a:xfrm>
              <a:off x="7162800" y="3822699"/>
              <a:ext cx="0" cy="1463040"/>
            </a:xfrm>
            <a:prstGeom prst="line">
              <a:avLst/>
            </a:prstGeom>
            <a:ln w="190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6796353" y="5189797"/>
              <a:ext cx="1067921" cy="461665"/>
            </a:xfrm>
            <a:prstGeom prst="rect">
              <a:avLst/>
            </a:prstGeom>
          </p:spPr>
          <p:txBody>
            <a:bodyPr wrap="none">
              <a:spAutoFit/>
            </a:bodyPr>
            <a:lstStyle/>
            <a:p>
              <a:r>
                <a:rPr lang="en-US" sz="2400" i="1" dirty="0"/>
                <a:t>N</a:t>
              </a:r>
              <a:r>
                <a:rPr lang="en-US" sz="2400" i="1" baseline="-25000" dirty="0"/>
                <a:t>2 </a:t>
              </a:r>
              <a:r>
                <a:rPr lang="en-US" sz="2400" dirty="0"/>
                <a:t>= 10</a:t>
              </a:r>
            </a:p>
          </p:txBody>
        </p:sp>
      </p:grpSp>
      <p:grpSp>
        <p:nvGrpSpPr>
          <p:cNvPr id="75" name="Group 74"/>
          <p:cNvGrpSpPr/>
          <p:nvPr/>
        </p:nvGrpSpPr>
        <p:grpSpPr>
          <a:xfrm>
            <a:off x="7745227" y="3750134"/>
            <a:ext cx="1067921" cy="1825129"/>
            <a:chOff x="6796353" y="3826333"/>
            <a:chExt cx="1067921" cy="1825129"/>
          </a:xfrm>
        </p:grpSpPr>
        <p:cxnSp>
          <p:nvCxnSpPr>
            <p:cNvPr id="76" name="Straight Connector 75"/>
            <p:cNvCxnSpPr/>
            <p:nvPr/>
          </p:nvCxnSpPr>
          <p:spPr>
            <a:xfrm>
              <a:off x="7200900" y="3826333"/>
              <a:ext cx="0" cy="1463040"/>
            </a:xfrm>
            <a:prstGeom prst="line">
              <a:avLst/>
            </a:prstGeom>
            <a:ln w="19050">
              <a:solidFill>
                <a:schemeClr val="bg2">
                  <a:lumMod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6796353" y="5189797"/>
              <a:ext cx="1067921" cy="461665"/>
            </a:xfrm>
            <a:prstGeom prst="rect">
              <a:avLst/>
            </a:prstGeom>
          </p:spPr>
          <p:txBody>
            <a:bodyPr wrap="none">
              <a:spAutoFit/>
            </a:bodyPr>
            <a:lstStyle/>
            <a:p>
              <a:r>
                <a:rPr lang="en-US" sz="2400" i="1" dirty="0"/>
                <a:t>N</a:t>
              </a:r>
              <a:r>
                <a:rPr lang="en-US" sz="2400" i="1" baseline="-25000" dirty="0"/>
                <a:t>2 </a:t>
              </a:r>
              <a:r>
                <a:rPr lang="en-US" sz="2400" dirty="0"/>
                <a:t>= 20</a:t>
              </a:r>
            </a:p>
          </p:txBody>
        </p:sp>
      </p:grpSp>
    </p:spTree>
    <p:extLst>
      <p:ext uri="{BB962C8B-B14F-4D97-AF65-F5344CB8AC3E}">
        <p14:creationId xmlns:p14="http://schemas.microsoft.com/office/powerpoint/2010/main" val="11369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500"/>
                                        <p:tgtEl>
                                          <p:spTgt spid="6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500"/>
                                        <p:tgtEl>
                                          <p:spTgt spid="6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fade">
                                      <p:cBhvr>
                                        <p:cTn id="22"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906BFFC-BC0A-4D4F-BB71-512815482433}"/>
              </a:ext>
            </a:extLst>
          </p:cNvPr>
          <p:cNvSpPr txBox="1"/>
          <p:nvPr/>
        </p:nvSpPr>
        <p:spPr>
          <a:xfrm>
            <a:off x="1222523" y="1960767"/>
            <a:ext cx="9907931" cy="1569660"/>
          </a:xfrm>
          <a:prstGeom prst="rect">
            <a:avLst/>
          </a:prstGeom>
          <a:noFill/>
        </p:spPr>
        <p:txBody>
          <a:bodyPr wrap="square">
            <a:spAutoFit/>
          </a:bodyPr>
          <a:lstStyle/>
          <a:p>
            <a:r>
              <a:rPr lang="en-US" sz="2400" b="1" dirty="0"/>
              <a:t>Exercise 9</a:t>
            </a:r>
            <a:r>
              <a:rPr lang="en-US" sz="2400" dirty="0"/>
              <a:t>: Discuss with your group how you expect the strength of mutualism to affect the coexistence between species. The stability of such coexistence? Do you expect that strong or weak mutualism will allow the persistence of both species? Draw the isoclines for each scenario (weak vs. strong).</a:t>
            </a:r>
          </a:p>
        </p:txBody>
      </p:sp>
      <p:sp>
        <p:nvSpPr>
          <p:cNvPr id="15" name="Title 1">
            <a:extLst>
              <a:ext uri="{FF2B5EF4-FFF2-40B4-BE49-F238E27FC236}">
                <a16:creationId xmlns:a16="http://schemas.microsoft.com/office/drawing/2014/main" id="{D8CEA9BE-8C23-4214-B8B1-9E0AFB131B63}"/>
              </a:ext>
            </a:extLst>
          </p:cNvPr>
          <p:cNvSpPr>
            <a:spLocks noGrp="1"/>
          </p:cNvSpPr>
          <p:nvPr>
            <p:ph type="title"/>
          </p:nvPr>
        </p:nvSpPr>
        <p:spPr>
          <a:xfrm>
            <a:off x="838200" y="-164265"/>
            <a:ext cx="10515600" cy="1325563"/>
          </a:xfrm>
        </p:spPr>
        <p:txBody>
          <a:bodyPr/>
          <a:lstStyle/>
          <a:p>
            <a:pPr algn="ctr"/>
            <a:r>
              <a:rPr lang="en-US" dirty="0"/>
              <a:t>Isoclines of the L-V model of mutualism</a:t>
            </a:r>
          </a:p>
        </p:txBody>
      </p:sp>
      <p:sp>
        <p:nvSpPr>
          <p:cNvPr id="16" name="Rectangle 15">
            <a:extLst>
              <a:ext uri="{FF2B5EF4-FFF2-40B4-BE49-F238E27FC236}">
                <a16:creationId xmlns:a16="http://schemas.microsoft.com/office/drawing/2014/main" id="{C6905AE5-1603-4481-B0F5-45AAC86C629D}"/>
              </a:ext>
            </a:extLst>
          </p:cNvPr>
          <p:cNvSpPr/>
          <p:nvPr/>
        </p:nvSpPr>
        <p:spPr>
          <a:xfrm>
            <a:off x="766596" y="1010077"/>
            <a:ext cx="10658147" cy="5232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en-US" sz="2800" dirty="0"/>
              <a:t>Understand the effect of mutualism strength on the system’s dynamics</a:t>
            </a:r>
          </a:p>
        </p:txBody>
      </p:sp>
    </p:spTree>
    <p:extLst>
      <p:ext uri="{BB962C8B-B14F-4D97-AF65-F5344CB8AC3E}">
        <p14:creationId xmlns:p14="http://schemas.microsoft.com/office/powerpoint/2010/main" val="3952903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7E1C39-B43A-41CA-8766-52AAB70B7EF1}"/>
              </a:ext>
            </a:extLst>
          </p:cNvPr>
          <p:cNvPicPr>
            <a:picLocks noChangeAspect="1"/>
          </p:cNvPicPr>
          <p:nvPr/>
        </p:nvPicPr>
        <p:blipFill>
          <a:blip r:embed="rId2"/>
          <a:stretch>
            <a:fillRect/>
          </a:stretch>
        </p:blipFill>
        <p:spPr>
          <a:xfrm>
            <a:off x="866775" y="1849654"/>
            <a:ext cx="10458450" cy="4314825"/>
          </a:xfrm>
          <a:prstGeom prst="rect">
            <a:avLst/>
          </a:prstGeom>
        </p:spPr>
      </p:pic>
      <p:sp>
        <p:nvSpPr>
          <p:cNvPr id="6" name="Title 1">
            <a:extLst>
              <a:ext uri="{FF2B5EF4-FFF2-40B4-BE49-F238E27FC236}">
                <a16:creationId xmlns:a16="http://schemas.microsoft.com/office/drawing/2014/main" id="{B4C44AB5-B15B-460E-87FF-B028A67A88CB}"/>
              </a:ext>
            </a:extLst>
          </p:cNvPr>
          <p:cNvSpPr>
            <a:spLocks noGrp="1"/>
          </p:cNvSpPr>
          <p:nvPr>
            <p:ph type="title"/>
          </p:nvPr>
        </p:nvSpPr>
        <p:spPr>
          <a:xfrm>
            <a:off x="838200" y="-164265"/>
            <a:ext cx="10515600" cy="1325563"/>
          </a:xfrm>
        </p:spPr>
        <p:txBody>
          <a:bodyPr/>
          <a:lstStyle/>
          <a:p>
            <a:pPr algn="ctr"/>
            <a:r>
              <a:rPr lang="en-US" dirty="0"/>
              <a:t>Isoclines of the L-V model of mutualism</a:t>
            </a:r>
          </a:p>
        </p:txBody>
      </p:sp>
      <p:sp>
        <p:nvSpPr>
          <p:cNvPr id="8" name="Rectangle 7">
            <a:extLst>
              <a:ext uri="{FF2B5EF4-FFF2-40B4-BE49-F238E27FC236}">
                <a16:creationId xmlns:a16="http://schemas.microsoft.com/office/drawing/2014/main" id="{1661C7D4-33C1-4E99-A6EC-42C945A2187C}"/>
              </a:ext>
            </a:extLst>
          </p:cNvPr>
          <p:cNvSpPr/>
          <p:nvPr/>
        </p:nvSpPr>
        <p:spPr>
          <a:xfrm>
            <a:off x="766596" y="1010077"/>
            <a:ext cx="10658147" cy="5232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en-US" sz="2800" dirty="0"/>
              <a:t>Understand the effect of mutualism strength on the system’s dynamics</a:t>
            </a:r>
          </a:p>
        </p:txBody>
      </p:sp>
    </p:spTree>
    <p:extLst>
      <p:ext uri="{BB962C8B-B14F-4D97-AF65-F5344CB8AC3E}">
        <p14:creationId xmlns:p14="http://schemas.microsoft.com/office/powerpoint/2010/main" val="497800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11EAD6-498E-4B14-B9AE-5C992B5E73CF}"/>
              </a:ext>
            </a:extLst>
          </p:cNvPr>
          <p:cNvPicPr>
            <a:picLocks noChangeAspect="1"/>
          </p:cNvPicPr>
          <p:nvPr/>
        </p:nvPicPr>
        <p:blipFill>
          <a:blip r:embed="rId2"/>
          <a:stretch>
            <a:fillRect/>
          </a:stretch>
        </p:blipFill>
        <p:spPr>
          <a:xfrm>
            <a:off x="3447393" y="0"/>
            <a:ext cx="7924800" cy="6858000"/>
          </a:xfrm>
          <a:prstGeom prst="rect">
            <a:avLst/>
          </a:prstGeom>
        </p:spPr>
      </p:pic>
      <p:pic>
        <p:nvPicPr>
          <p:cNvPr id="7" name="Picture 6">
            <a:extLst>
              <a:ext uri="{FF2B5EF4-FFF2-40B4-BE49-F238E27FC236}">
                <a16:creationId xmlns:a16="http://schemas.microsoft.com/office/drawing/2014/main" id="{6FC6CB22-81B9-4142-89B1-BCF3EC0C6AC8}"/>
              </a:ext>
            </a:extLst>
          </p:cNvPr>
          <p:cNvPicPr>
            <a:picLocks noChangeAspect="1"/>
          </p:cNvPicPr>
          <p:nvPr/>
        </p:nvPicPr>
        <p:blipFill>
          <a:blip r:embed="rId3"/>
          <a:stretch>
            <a:fillRect/>
          </a:stretch>
        </p:blipFill>
        <p:spPr>
          <a:xfrm>
            <a:off x="191503" y="30547"/>
            <a:ext cx="3192830" cy="3890798"/>
          </a:xfrm>
          <a:prstGeom prst="rect">
            <a:avLst/>
          </a:prstGeom>
        </p:spPr>
      </p:pic>
    </p:spTree>
    <p:extLst>
      <p:ext uri="{BB962C8B-B14F-4D97-AF65-F5344CB8AC3E}">
        <p14:creationId xmlns:p14="http://schemas.microsoft.com/office/powerpoint/2010/main" val="1997573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C4D96E99-CA7B-4DAC-BA23-ECEADAB403F7}"/>
                  </a:ext>
                </a:extLst>
              </p:cNvPr>
              <p:cNvSpPr>
                <a:spLocks noGrp="1"/>
              </p:cNvSpPr>
              <p:nvPr>
                <p:ph idx="1"/>
              </p:nvPr>
            </p:nvSpPr>
            <p:spPr>
              <a:xfrm>
                <a:off x="3092799" y="1900990"/>
                <a:ext cx="6006401" cy="1240402"/>
              </a:xfrm>
            </p:spPr>
            <p:txBody>
              <a:bodyPr>
                <a:noAutofit/>
              </a:bodyPr>
              <a:lstStyle/>
              <a:p>
                <a:pPr marL="0" indent="0">
                  <a:buNone/>
                </a:pPr>
                <a14:m>
                  <m:oMathPara xmlns:m="http://schemas.openxmlformats.org/officeDocument/2006/math">
                    <m:oMathParaPr>
                      <m:jc m:val="centerGroup"/>
                    </m:oMathParaPr>
                    <m:oMath xmlns:m="http://schemas.openxmlformats.org/officeDocument/2006/math">
                      <m:f>
                        <m:fPr>
                          <m:ctrlPr>
                            <a:rPr lang="en-US" sz="3200" i="1" smtClean="0">
                              <a:latin typeface="Cambria Math" panose="02040503050406030204" pitchFamily="18" charset="0"/>
                            </a:rPr>
                          </m:ctrlPr>
                        </m:fPr>
                        <m:num>
                          <m:r>
                            <a:rPr lang="en-US" sz="3200" i="1">
                              <a:latin typeface="Cambria Math" panose="02040503050406030204" pitchFamily="18" charset="0"/>
                            </a:rPr>
                            <m:t>𝑑</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𝑁</m:t>
                              </m:r>
                            </m:e>
                            <m:sub>
                              <m:r>
                                <a:rPr lang="en-US" sz="3200" b="0" i="1" smtClean="0">
                                  <a:latin typeface="Cambria Math" panose="02040503050406030204" pitchFamily="18" charset="0"/>
                                </a:rPr>
                                <m:t>1</m:t>
                              </m:r>
                            </m:sub>
                          </m:sSub>
                        </m:num>
                        <m:den>
                          <m:r>
                            <a:rPr lang="en-US" sz="3200" i="1">
                              <a:latin typeface="Cambria Math" panose="02040503050406030204" pitchFamily="18" charset="0"/>
                            </a:rPr>
                            <m:t>𝑑𝑡</m:t>
                          </m:r>
                        </m:den>
                      </m:f>
                      <m:r>
                        <a:rPr lang="en-US" sz="3200" i="1">
                          <a:latin typeface="Cambria Math" panose="02040503050406030204" pitchFamily="18" charset="0"/>
                        </a:rPr>
                        <m:t>=</m:t>
                      </m:r>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𝑟</m:t>
                          </m:r>
                        </m:e>
                        <m:sub>
                          <m:r>
                            <a:rPr lang="en-US" sz="3200" b="0" i="1" smtClean="0">
                              <a:latin typeface="Cambria Math" panose="02040503050406030204" pitchFamily="18" charset="0"/>
                            </a:rPr>
                            <m:t>1</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1</m:t>
                          </m:r>
                        </m:sub>
                      </m:sSub>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sSub>
                                <m:sSubPr>
                                  <m:ctrlPr>
                                    <a:rPr lang="en-US" sz="3200" i="1">
                                      <a:latin typeface="Cambria Math" panose="02040503050406030204" pitchFamily="18" charset="0"/>
                                    </a:rPr>
                                  </m:ctrlPr>
                                </m:sSubPr>
                                <m:e>
                                  <m:r>
                                    <a:rPr lang="en-US" sz="3200" b="0" i="1" smtClean="0">
                                      <a:latin typeface="Cambria Math" panose="02040503050406030204" pitchFamily="18" charset="0"/>
                                    </a:rPr>
                                    <m:t>𝐾</m:t>
                                  </m:r>
                                </m:e>
                                <m:sub>
                                  <m:r>
                                    <a:rPr lang="en-US" sz="3200" i="1">
                                      <a:latin typeface="Cambria Math" panose="02040503050406030204" pitchFamily="18" charset="0"/>
                                    </a:rPr>
                                    <m:t>1</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1</m:t>
                                  </m:r>
                                </m:sub>
                              </m:sSub>
                              <m:r>
                                <a:rPr lang="en-US" sz="3200" b="0" i="1" smtClean="0">
                                  <a:latin typeface="Cambria Math" panose="02040503050406030204" pitchFamily="18" charset="0"/>
                                </a:rPr>
                                <m:t>+</m:t>
                              </m:r>
                              <m:sSub>
                                <m:sSubPr>
                                  <m:ctrlPr>
                                    <a:rPr lang="en-US" sz="3200" i="1">
                                      <a:latin typeface="Cambria Math" panose="02040503050406030204" pitchFamily="18" charset="0"/>
                                    </a:rPr>
                                  </m:ctrlPr>
                                </m:sSubPr>
                                <m:e>
                                  <m:r>
                                    <a:rPr lang="en-US" sz="3200" i="1" smtClean="0">
                                      <a:latin typeface="Cambria Math" panose="02040503050406030204" pitchFamily="18" charset="0"/>
                                      <a:ea typeface="Cambria Math" panose="02040503050406030204" pitchFamily="18" charset="0"/>
                                    </a:rPr>
                                    <m:t>𝛼</m:t>
                                  </m:r>
                                </m:e>
                                <m:sub>
                                  <m:r>
                                    <a:rPr lang="en-US" sz="3200" i="1">
                                      <a:latin typeface="Cambria Math" panose="02040503050406030204" pitchFamily="18" charset="0"/>
                                    </a:rPr>
                                    <m:t>1</m:t>
                                  </m:r>
                                  <m:r>
                                    <a:rPr lang="en-US" sz="3200" b="0" i="1" smtClean="0">
                                      <a:latin typeface="Cambria Math" panose="02040503050406030204" pitchFamily="18" charset="0"/>
                                    </a:rPr>
                                    <m:t>2</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b="0" i="1" smtClean="0">
                                      <a:latin typeface="Cambria Math" panose="02040503050406030204" pitchFamily="18" charset="0"/>
                                    </a:rPr>
                                    <m:t>2</m:t>
                                  </m:r>
                                </m:sub>
                              </m:sSub>
                            </m:num>
                            <m:den>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𝐾</m:t>
                                  </m:r>
                                </m:e>
                                <m:sub>
                                  <m:r>
                                    <a:rPr lang="en-US" sz="3200" i="1">
                                      <a:latin typeface="Cambria Math" panose="02040503050406030204" pitchFamily="18" charset="0"/>
                                    </a:rPr>
                                    <m:t>1</m:t>
                                  </m:r>
                                </m:sub>
                              </m:sSub>
                            </m:den>
                          </m:f>
                        </m:e>
                      </m:d>
                    </m:oMath>
                  </m:oMathPara>
                </a14:m>
                <a:endParaRPr lang="en-US" sz="3200" dirty="0"/>
              </a:p>
              <a:p>
                <a:pPr marL="0" indent="0">
                  <a:buNone/>
                </a:pPr>
                <a:r>
                  <a:rPr lang="en-US" sz="3200" dirty="0"/>
                  <a:t> </a:t>
                </a:r>
              </a:p>
              <a:p>
                <a:pPr marL="0" indent="0">
                  <a:buNone/>
                </a:pPr>
                <a:r>
                  <a:rPr lang="en-US" sz="3200" dirty="0"/>
                  <a:t>	</a:t>
                </a:r>
              </a:p>
            </p:txBody>
          </p:sp>
        </mc:Choice>
        <mc:Fallback xmlns="">
          <p:sp>
            <p:nvSpPr>
              <p:cNvPr id="4" name="Content Placeholder 2">
                <a:extLst>
                  <a:ext uri="{FF2B5EF4-FFF2-40B4-BE49-F238E27FC236}">
                    <a16:creationId xmlns:a16="http://schemas.microsoft.com/office/drawing/2014/main" id="{C4D96E99-CA7B-4DAC-BA23-ECEADAB403F7}"/>
                  </a:ext>
                </a:extLst>
              </p:cNvPr>
              <p:cNvSpPr>
                <a:spLocks noGrp="1" noRot="1" noChangeAspect="1" noMove="1" noResize="1" noEditPoints="1" noAdjustHandles="1" noChangeArrowheads="1" noChangeShapeType="1" noTextEdit="1"/>
              </p:cNvSpPr>
              <p:nvPr>
                <p:ph idx="1"/>
              </p:nvPr>
            </p:nvSpPr>
            <p:spPr>
              <a:xfrm>
                <a:off x="3092799" y="1900990"/>
                <a:ext cx="6006401" cy="1240402"/>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C4D96E99-CA7B-4DAC-BA23-ECEADAB403F7}"/>
                  </a:ext>
                </a:extLst>
              </p:cNvPr>
              <p:cNvSpPr txBox="1">
                <a:spLocks/>
              </p:cNvSpPr>
              <p:nvPr/>
            </p:nvSpPr>
            <p:spPr>
              <a:xfrm>
                <a:off x="3132465" y="3606614"/>
                <a:ext cx="6006401" cy="12404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
                        <m:fPr>
                          <m:ctrlPr>
                            <a:rPr lang="en-US" sz="3200" i="1" smtClean="0">
                              <a:latin typeface="Cambria Math" panose="02040503050406030204" pitchFamily="18" charset="0"/>
                            </a:rPr>
                          </m:ctrlPr>
                        </m:fPr>
                        <m:num>
                          <m:r>
                            <a:rPr lang="en-US" sz="3200" i="1">
                              <a:latin typeface="Cambria Math" panose="02040503050406030204" pitchFamily="18" charset="0"/>
                            </a:rPr>
                            <m:t>𝑑</m:t>
                          </m:r>
                          <m:sSub>
                            <m:sSubPr>
                              <m:ctrlPr>
                                <a:rPr lang="en-US" sz="3200" i="1" smtClean="0">
                                  <a:latin typeface="Cambria Math" panose="02040503050406030204" pitchFamily="18" charset="0"/>
                                </a:rPr>
                              </m:ctrlPr>
                            </m:sSubPr>
                            <m:e>
                              <m:r>
                                <a:rPr lang="en-US" sz="3200" i="1" smtClean="0">
                                  <a:latin typeface="Cambria Math" panose="02040503050406030204" pitchFamily="18" charset="0"/>
                                </a:rPr>
                                <m:t>𝑁</m:t>
                              </m:r>
                            </m:e>
                            <m:sub>
                              <m:r>
                                <a:rPr lang="en-US" sz="3200" b="0" i="1" smtClean="0">
                                  <a:latin typeface="Cambria Math" panose="02040503050406030204" pitchFamily="18" charset="0"/>
                                </a:rPr>
                                <m:t>2</m:t>
                              </m:r>
                            </m:sub>
                          </m:sSub>
                        </m:num>
                        <m:den>
                          <m:r>
                            <a:rPr lang="en-US" sz="3200" i="1">
                              <a:latin typeface="Cambria Math" panose="02040503050406030204" pitchFamily="18" charset="0"/>
                            </a:rPr>
                            <m:t>𝑑𝑡</m:t>
                          </m:r>
                        </m:den>
                      </m:f>
                      <m:r>
                        <a:rPr lang="en-US" sz="3200" i="1">
                          <a:latin typeface="Cambria Math" panose="02040503050406030204" pitchFamily="18" charset="0"/>
                        </a:rPr>
                        <m:t>=</m:t>
                      </m:r>
                      <m:sSub>
                        <m:sSubPr>
                          <m:ctrlPr>
                            <a:rPr lang="en-US" sz="3200" i="1" smtClean="0">
                              <a:latin typeface="Cambria Math" panose="02040503050406030204" pitchFamily="18" charset="0"/>
                            </a:rPr>
                          </m:ctrlPr>
                        </m:sSubPr>
                        <m:e>
                          <m:r>
                            <a:rPr lang="en-US" sz="3200" i="1" smtClean="0">
                              <a:latin typeface="Cambria Math" panose="02040503050406030204" pitchFamily="18" charset="0"/>
                            </a:rPr>
                            <m:t>𝑟</m:t>
                          </m:r>
                        </m:e>
                        <m:sub>
                          <m:r>
                            <a:rPr lang="en-US" sz="3200" b="0" i="1" smtClean="0">
                              <a:latin typeface="Cambria Math" panose="02040503050406030204" pitchFamily="18" charset="0"/>
                            </a:rPr>
                            <m:t>2</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b="0" i="1" smtClean="0">
                              <a:latin typeface="Cambria Math" panose="02040503050406030204" pitchFamily="18" charset="0"/>
                            </a:rPr>
                            <m:t>2</m:t>
                          </m:r>
                        </m:sub>
                      </m:sSub>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sSub>
                                <m:sSubPr>
                                  <m:ctrlPr>
                                    <a:rPr lang="en-US" sz="3200" i="1">
                                      <a:latin typeface="Cambria Math" panose="02040503050406030204" pitchFamily="18" charset="0"/>
                                    </a:rPr>
                                  </m:ctrlPr>
                                </m:sSubPr>
                                <m:e>
                                  <m:r>
                                    <a:rPr lang="en-US" sz="3200" i="1" smtClean="0">
                                      <a:latin typeface="Cambria Math" panose="02040503050406030204" pitchFamily="18" charset="0"/>
                                    </a:rPr>
                                    <m:t>𝐾</m:t>
                                  </m:r>
                                </m:e>
                                <m:sub>
                                  <m:r>
                                    <a:rPr lang="en-US" sz="3200" b="0" i="1" smtClean="0">
                                      <a:latin typeface="Cambria Math" panose="02040503050406030204" pitchFamily="18" charset="0"/>
                                    </a:rPr>
                                    <m:t>2</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b="0" i="1" smtClean="0">
                                      <a:latin typeface="Cambria Math" panose="02040503050406030204" pitchFamily="18" charset="0"/>
                                    </a:rPr>
                                    <m:t>2</m:t>
                                  </m:r>
                                </m:sub>
                              </m:sSub>
                              <m:r>
                                <a:rPr lang="en-US" sz="3200" i="1" smtClean="0">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𝛼</m:t>
                                  </m:r>
                                </m:e>
                                <m:sub>
                                  <m:r>
                                    <a:rPr lang="en-US" sz="3200" i="1">
                                      <a:latin typeface="Cambria Math" panose="02040503050406030204" pitchFamily="18" charset="0"/>
                                    </a:rPr>
                                    <m:t>21</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1</m:t>
                                  </m:r>
                                </m:sub>
                              </m:sSub>
                            </m:num>
                            <m:den>
                              <m:sSub>
                                <m:sSubPr>
                                  <m:ctrlPr>
                                    <a:rPr lang="en-US" sz="3200" i="1" smtClean="0">
                                      <a:latin typeface="Cambria Math" panose="02040503050406030204" pitchFamily="18" charset="0"/>
                                    </a:rPr>
                                  </m:ctrlPr>
                                </m:sSubPr>
                                <m:e>
                                  <m:r>
                                    <a:rPr lang="en-US" sz="3200" i="1" smtClean="0">
                                      <a:latin typeface="Cambria Math" panose="02040503050406030204" pitchFamily="18" charset="0"/>
                                    </a:rPr>
                                    <m:t>𝐾</m:t>
                                  </m:r>
                                </m:e>
                                <m:sub>
                                  <m:r>
                                    <a:rPr lang="en-US" sz="3200" b="0" i="1" smtClean="0">
                                      <a:latin typeface="Cambria Math" panose="02040503050406030204" pitchFamily="18" charset="0"/>
                                    </a:rPr>
                                    <m:t>2</m:t>
                                  </m:r>
                                </m:sub>
                              </m:sSub>
                            </m:den>
                          </m:f>
                        </m:e>
                      </m:d>
                    </m:oMath>
                  </m:oMathPara>
                </a14:m>
                <a:endParaRPr lang="en-US" sz="3200" dirty="0"/>
              </a:p>
              <a:p>
                <a:pPr marL="0" indent="0">
                  <a:buFont typeface="Arial" panose="020B0604020202020204" pitchFamily="34" charset="0"/>
                  <a:buNone/>
                </a:pPr>
                <a:r>
                  <a:rPr lang="en-US" sz="3200" dirty="0"/>
                  <a:t> </a:t>
                </a:r>
              </a:p>
              <a:p>
                <a:pPr marL="0" indent="0">
                  <a:buFont typeface="Arial" panose="020B0604020202020204" pitchFamily="34" charset="0"/>
                  <a:buNone/>
                </a:pPr>
                <a:r>
                  <a:rPr lang="en-US" sz="3200" dirty="0"/>
                  <a:t>	</a:t>
                </a:r>
              </a:p>
            </p:txBody>
          </p:sp>
        </mc:Choice>
        <mc:Fallback xmlns="">
          <p:sp>
            <p:nvSpPr>
              <p:cNvPr id="5" name="Content Placeholder 2">
                <a:extLst>
                  <a:ext uri="{FF2B5EF4-FFF2-40B4-BE49-F238E27FC236}">
                    <a16:creationId xmlns:a16="http://schemas.microsoft.com/office/drawing/2014/main" id="{C4D96E99-CA7B-4DAC-BA23-ECEADAB403F7}"/>
                  </a:ext>
                </a:extLst>
              </p:cNvPr>
              <p:cNvSpPr txBox="1">
                <a:spLocks noRot="1" noChangeAspect="1" noMove="1" noResize="1" noEditPoints="1" noAdjustHandles="1" noChangeArrowheads="1" noChangeShapeType="1" noTextEdit="1"/>
              </p:cNvSpPr>
              <p:nvPr/>
            </p:nvSpPr>
            <p:spPr>
              <a:xfrm>
                <a:off x="3132465" y="3606614"/>
                <a:ext cx="6006401" cy="1240402"/>
              </a:xfrm>
              <a:prstGeom prst="rect">
                <a:avLst/>
              </a:prstGeom>
              <a:blipFill>
                <a:blip r:embed="rId3"/>
                <a:stretch>
                  <a:fillRect/>
                </a:stretch>
              </a:blipFill>
            </p:spPr>
            <p:txBody>
              <a:bodyPr/>
              <a:lstStyle/>
              <a:p>
                <a:r>
                  <a:rPr lang="en-US">
                    <a:noFill/>
                  </a:rPr>
                  <a:t> </a:t>
                </a:r>
              </a:p>
            </p:txBody>
          </p:sp>
        </mc:Fallback>
      </mc:AlternateContent>
      <p:sp>
        <p:nvSpPr>
          <p:cNvPr id="45" name="Rectangle 44"/>
          <p:cNvSpPr/>
          <p:nvPr/>
        </p:nvSpPr>
        <p:spPr>
          <a:xfrm>
            <a:off x="4584032" y="1479884"/>
            <a:ext cx="5209673" cy="3729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585D470D-A3C8-4C0C-8D79-101FCE8993FD}"/>
              </a:ext>
            </a:extLst>
          </p:cNvPr>
          <p:cNvSpPr>
            <a:spLocks noGrp="1"/>
          </p:cNvSpPr>
          <p:nvPr>
            <p:ph type="title"/>
          </p:nvPr>
        </p:nvSpPr>
        <p:spPr>
          <a:xfrm>
            <a:off x="838200" y="-164265"/>
            <a:ext cx="10515600" cy="1325563"/>
          </a:xfrm>
        </p:spPr>
        <p:txBody>
          <a:bodyPr/>
          <a:lstStyle/>
          <a:p>
            <a:pPr algn="ctr"/>
            <a:r>
              <a:rPr lang="en-US" dirty="0" err="1"/>
              <a:t>Lotka-Volterra</a:t>
            </a:r>
            <a:r>
              <a:rPr lang="en-US" dirty="0"/>
              <a:t> model of mutualism</a:t>
            </a:r>
          </a:p>
        </p:txBody>
      </p:sp>
      <p:pic>
        <p:nvPicPr>
          <p:cNvPr id="13" name="Picture 8" descr="Allium unifolium (oneleaf onion) with Bumblebee - grid24_12">
            <a:extLst>
              <a:ext uri="{FF2B5EF4-FFF2-40B4-BE49-F238E27FC236}">
                <a16:creationId xmlns:a16="http://schemas.microsoft.com/office/drawing/2014/main" id="{32050117-CAF3-4EC8-92C4-959C1C90DF7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03110" y="3495173"/>
            <a:ext cx="1498243" cy="1546059"/>
          </a:xfrm>
          <a:prstGeom prst="rect">
            <a:avLst/>
          </a:prstGeom>
          <a:noFill/>
          <a:effectLst>
            <a:innerShdw blurRad="114300">
              <a:prstClr val="black"/>
            </a:innerShdw>
            <a:softEdge rad="12700"/>
          </a:effectLst>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F6735D8A-2F3F-4E24-9626-F18DBC2B3AEA}"/>
              </a:ext>
            </a:extLst>
          </p:cNvPr>
          <p:cNvPicPr>
            <a:picLocks noChangeAspect="1"/>
          </p:cNvPicPr>
          <p:nvPr/>
        </p:nvPicPr>
        <p:blipFill>
          <a:blip r:embed="rId5"/>
          <a:stretch>
            <a:fillRect/>
          </a:stretch>
        </p:blipFill>
        <p:spPr>
          <a:xfrm>
            <a:off x="1606904" y="1467851"/>
            <a:ext cx="1249844" cy="1763629"/>
          </a:xfrm>
          <a:prstGeom prst="rect">
            <a:avLst/>
          </a:prstGeom>
        </p:spPr>
      </p:pic>
      <p:sp>
        <p:nvSpPr>
          <p:cNvPr id="15" name="Rectangle 14">
            <a:extLst>
              <a:ext uri="{FF2B5EF4-FFF2-40B4-BE49-F238E27FC236}">
                <a16:creationId xmlns:a16="http://schemas.microsoft.com/office/drawing/2014/main" id="{05EE2BA5-2148-4D56-8DF9-CF6C448BBDFC}"/>
              </a:ext>
            </a:extLst>
          </p:cNvPr>
          <p:cNvSpPr/>
          <p:nvPr/>
        </p:nvSpPr>
        <p:spPr>
          <a:xfrm>
            <a:off x="703053" y="5639191"/>
            <a:ext cx="4003532" cy="830997"/>
          </a:xfrm>
          <a:prstGeom prst="rect">
            <a:avLst/>
          </a:prstGeom>
        </p:spPr>
        <p:txBody>
          <a:bodyPr wrap="none">
            <a:spAutoFit/>
          </a:bodyPr>
          <a:lstStyle/>
          <a:p>
            <a:r>
              <a:rPr lang="en-US" sz="2400" dirty="0" err="1"/>
              <a:t>Gause</a:t>
            </a:r>
            <a:r>
              <a:rPr lang="en-US" sz="2400" dirty="0"/>
              <a:t> and Witt (1935)</a:t>
            </a:r>
          </a:p>
          <a:p>
            <a:r>
              <a:rPr lang="en-US" sz="2400" dirty="0" err="1"/>
              <a:t>Vandermeer</a:t>
            </a:r>
            <a:r>
              <a:rPr lang="en-US" sz="2400" dirty="0"/>
              <a:t> &amp; Boucher (1976)</a:t>
            </a:r>
          </a:p>
        </p:txBody>
      </p:sp>
    </p:spTree>
    <p:extLst>
      <p:ext uri="{BB962C8B-B14F-4D97-AF65-F5344CB8AC3E}">
        <p14:creationId xmlns:p14="http://schemas.microsoft.com/office/powerpoint/2010/main" val="2212397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4AB1E3-06EA-4729-8A55-44595F786BD3}"/>
              </a:ext>
            </a:extLst>
          </p:cNvPr>
          <p:cNvPicPr>
            <a:picLocks noChangeAspect="1"/>
          </p:cNvPicPr>
          <p:nvPr/>
        </p:nvPicPr>
        <p:blipFill>
          <a:blip r:embed="rId2"/>
          <a:stretch>
            <a:fillRect/>
          </a:stretch>
        </p:blipFill>
        <p:spPr>
          <a:xfrm>
            <a:off x="3502488" y="0"/>
            <a:ext cx="8087879" cy="6858000"/>
          </a:xfrm>
          <a:prstGeom prst="rect">
            <a:avLst/>
          </a:prstGeom>
        </p:spPr>
      </p:pic>
      <p:pic>
        <p:nvPicPr>
          <p:cNvPr id="7" name="Picture 6">
            <a:extLst>
              <a:ext uri="{FF2B5EF4-FFF2-40B4-BE49-F238E27FC236}">
                <a16:creationId xmlns:a16="http://schemas.microsoft.com/office/drawing/2014/main" id="{ADE10791-F572-4889-AD9F-615964271576}"/>
              </a:ext>
            </a:extLst>
          </p:cNvPr>
          <p:cNvPicPr>
            <a:picLocks noChangeAspect="1"/>
          </p:cNvPicPr>
          <p:nvPr/>
        </p:nvPicPr>
        <p:blipFill>
          <a:blip r:embed="rId3"/>
          <a:stretch>
            <a:fillRect/>
          </a:stretch>
        </p:blipFill>
        <p:spPr>
          <a:xfrm>
            <a:off x="136634" y="0"/>
            <a:ext cx="3169727" cy="3768616"/>
          </a:xfrm>
          <a:prstGeom prst="rect">
            <a:avLst/>
          </a:prstGeom>
        </p:spPr>
      </p:pic>
    </p:spTree>
    <p:extLst>
      <p:ext uri="{BB962C8B-B14F-4D97-AF65-F5344CB8AC3E}">
        <p14:creationId xmlns:p14="http://schemas.microsoft.com/office/powerpoint/2010/main" val="3290661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A10D7C-DB79-43AA-817F-200A2DB9A4A7}"/>
              </a:ext>
            </a:extLst>
          </p:cNvPr>
          <p:cNvPicPr>
            <a:picLocks noChangeAspect="1"/>
          </p:cNvPicPr>
          <p:nvPr/>
        </p:nvPicPr>
        <p:blipFill>
          <a:blip r:embed="rId2"/>
          <a:stretch>
            <a:fillRect/>
          </a:stretch>
        </p:blipFill>
        <p:spPr>
          <a:xfrm>
            <a:off x="1989316" y="0"/>
            <a:ext cx="8213368" cy="6858000"/>
          </a:xfrm>
          <a:prstGeom prst="rect">
            <a:avLst/>
          </a:prstGeom>
        </p:spPr>
      </p:pic>
    </p:spTree>
    <p:extLst>
      <p:ext uri="{BB962C8B-B14F-4D97-AF65-F5344CB8AC3E}">
        <p14:creationId xmlns:p14="http://schemas.microsoft.com/office/powerpoint/2010/main" val="1052005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A61143-A5DC-4706-B68B-C7BE30D18985}"/>
              </a:ext>
            </a:extLst>
          </p:cNvPr>
          <p:cNvPicPr>
            <a:picLocks noChangeAspect="1"/>
          </p:cNvPicPr>
          <p:nvPr/>
        </p:nvPicPr>
        <p:blipFill>
          <a:blip r:embed="rId2"/>
          <a:stretch>
            <a:fillRect/>
          </a:stretch>
        </p:blipFill>
        <p:spPr>
          <a:xfrm>
            <a:off x="1982810" y="0"/>
            <a:ext cx="8226380" cy="6858000"/>
          </a:xfrm>
          <a:prstGeom prst="rect">
            <a:avLst/>
          </a:prstGeom>
        </p:spPr>
      </p:pic>
    </p:spTree>
    <p:extLst>
      <p:ext uri="{BB962C8B-B14F-4D97-AF65-F5344CB8AC3E}">
        <p14:creationId xmlns:p14="http://schemas.microsoft.com/office/powerpoint/2010/main" val="9572611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845793-0597-4F8C-84AA-5B3EA8980922}"/>
              </a:ext>
            </a:extLst>
          </p:cNvPr>
          <p:cNvPicPr>
            <a:picLocks noChangeAspect="1"/>
          </p:cNvPicPr>
          <p:nvPr/>
        </p:nvPicPr>
        <p:blipFill>
          <a:blip r:embed="rId2"/>
          <a:stretch>
            <a:fillRect/>
          </a:stretch>
        </p:blipFill>
        <p:spPr>
          <a:xfrm>
            <a:off x="2092102" y="0"/>
            <a:ext cx="8007795" cy="6858000"/>
          </a:xfrm>
          <a:prstGeom prst="rect">
            <a:avLst/>
          </a:prstGeom>
        </p:spPr>
      </p:pic>
    </p:spTree>
    <p:extLst>
      <p:ext uri="{BB962C8B-B14F-4D97-AF65-F5344CB8AC3E}">
        <p14:creationId xmlns:p14="http://schemas.microsoft.com/office/powerpoint/2010/main" val="2866149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1E1DE0-F84F-4A16-BEC8-0B8C22736F00}"/>
              </a:ext>
            </a:extLst>
          </p:cNvPr>
          <p:cNvPicPr>
            <a:picLocks noChangeAspect="1"/>
          </p:cNvPicPr>
          <p:nvPr/>
        </p:nvPicPr>
        <p:blipFill>
          <a:blip r:embed="rId2"/>
          <a:stretch>
            <a:fillRect/>
          </a:stretch>
        </p:blipFill>
        <p:spPr>
          <a:xfrm>
            <a:off x="2034388" y="0"/>
            <a:ext cx="8123224" cy="6858000"/>
          </a:xfrm>
          <a:prstGeom prst="rect">
            <a:avLst/>
          </a:prstGeom>
        </p:spPr>
      </p:pic>
    </p:spTree>
    <p:extLst>
      <p:ext uri="{BB962C8B-B14F-4D97-AF65-F5344CB8AC3E}">
        <p14:creationId xmlns:p14="http://schemas.microsoft.com/office/powerpoint/2010/main" val="30136316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838200" y="-164265"/>
            <a:ext cx="10515600" cy="1325563"/>
          </a:xfrm>
        </p:spPr>
        <p:txBody>
          <a:bodyPr/>
          <a:lstStyle/>
          <a:p>
            <a:pPr algn="ctr"/>
            <a:r>
              <a:rPr lang="en-US" dirty="0"/>
              <a:t>Isoclines of the L-V model of mutualism</a:t>
            </a:r>
          </a:p>
        </p:txBody>
      </p:sp>
      <p:sp>
        <p:nvSpPr>
          <p:cNvPr id="8" name="Rectangle 7"/>
          <p:cNvSpPr/>
          <p:nvPr/>
        </p:nvSpPr>
        <p:spPr>
          <a:xfrm>
            <a:off x="703053" y="5639191"/>
            <a:ext cx="4003532" cy="830997"/>
          </a:xfrm>
          <a:prstGeom prst="rect">
            <a:avLst/>
          </a:prstGeom>
        </p:spPr>
        <p:txBody>
          <a:bodyPr wrap="none">
            <a:spAutoFit/>
          </a:bodyPr>
          <a:lstStyle/>
          <a:p>
            <a:r>
              <a:rPr lang="en-US" sz="2400" dirty="0" err="1"/>
              <a:t>Gause</a:t>
            </a:r>
            <a:r>
              <a:rPr lang="en-US" sz="2400" dirty="0"/>
              <a:t> and Witt (1935)</a:t>
            </a:r>
          </a:p>
          <a:p>
            <a:r>
              <a:rPr lang="en-US" sz="2400" dirty="0" err="1"/>
              <a:t>Vandermeer</a:t>
            </a:r>
            <a:r>
              <a:rPr lang="en-US" sz="2400" dirty="0"/>
              <a:t> &amp; Boucher (1976)</a:t>
            </a:r>
          </a:p>
        </p:txBody>
      </p:sp>
      <p:grpSp>
        <p:nvGrpSpPr>
          <p:cNvPr id="11" name="Group 10"/>
          <p:cNvGrpSpPr/>
          <p:nvPr/>
        </p:nvGrpSpPr>
        <p:grpSpPr>
          <a:xfrm>
            <a:off x="4452029" y="1701210"/>
            <a:ext cx="5409601" cy="4422962"/>
            <a:chOff x="457237" y="1991496"/>
            <a:chExt cx="5409601" cy="4422962"/>
          </a:xfrm>
        </p:grpSpPr>
        <p:cxnSp>
          <p:nvCxnSpPr>
            <p:cNvPr id="12" name="Straight Arrow Connector 11"/>
            <p:cNvCxnSpPr/>
            <p:nvPr/>
          </p:nvCxnSpPr>
          <p:spPr>
            <a:xfrm>
              <a:off x="1857676" y="2069436"/>
              <a:ext cx="9625" cy="347472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1867302" y="5471886"/>
              <a:ext cx="3999536" cy="3285"/>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16200000">
              <a:off x="-1152454" y="3601187"/>
              <a:ext cx="3804157" cy="584775"/>
            </a:xfrm>
            <a:prstGeom prst="rect">
              <a:avLst/>
            </a:prstGeom>
            <a:noFill/>
          </p:spPr>
          <p:txBody>
            <a:bodyPr wrap="square" rtlCol="0">
              <a:spAutoFit/>
            </a:bodyPr>
            <a:lstStyle/>
            <a:p>
              <a:pPr algn="ctr"/>
              <a:r>
                <a:rPr lang="en-US" sz="2800" dirty="0"/>
                <a:t>Density of sp. 1 (</a:t>
              </a:r>
              <a:r>
                <a:rPr lang="en-US" sz="3200" i="1" dirty="0"/>
                <a:t>N</a:t>
              </a:r>
              <a:r>
                <a:rPr lang="en-US" sz="3200" i="1" baseline="-25000" dirty="0"/>
                <a:t>1</a:t>
              </a:r>
              <a:r>
                <a:rPr lang="en-US" sz="2800" dirty="0"/>
                <a:t> )</a:t>
              </a:r>
            </a:p>
          </p:txBody>
        </p:sp>
        <p:sp>
          <p:nvSpPr>
            <p:cNvPr id="15" name="TextBox 14"/>
            <p:cNvSpPr txBox="1"/>
            <p:nvPr/>
          </p:nvSpPr>
          <p:spPr>
            <a:xfrm rot="10800000" flipV="1">
              <a:off x="1857676" y="5829683"/>
              <a:ext cx="3855720" cy="584775"/>
            </a:xfrm>
            <a:prstGeom prst="rect">
              <a:avLst/>
            </a:prstGeom>
            <a:noFill/>
          </p:spPr>
          <p:txBody>
            <a:bodyPr wrap="square" rtlCol="0">
              <a:spAutoFit/>
            </a:bodyPr>
            <a:lstStyle/>
            <a:p>
              <a:pPr algn="ctr"/>
              <a:r>
                <a:rPr lang="en-US" sz="2800" dirty="0"/>
                <a:t>Density of sp. 2 (</a:t>
              </a:r>
              <a:r>
                <a:rPr lang="en-US" sz="3200" i="1" dirty="0"/>
                <a:t>N</a:t>
              </a:r>
              <a:r>
                <a:rPr lang="en-US" sz="3200" i="1" baseline="-25000" dirty="0"/>
                <a:t>2</a:t>
              </a:r>
              <a:r>
                <a:rPr lang="en-US" sz="2800" baseline="-25000" dirty="0"/>
                <a:t> </a:t>
              </a:r>
              <a:r>
                <a:rPr lang="en-US" sz="2800" dirty="0"/>
                <a:t>)</a:t>
              </a:r>
            </a:p>
          </p:txBody>
        </p:sp>
      </p:grpSp>
      <p:sp>
        <p:nvSpPr>
          <p:cNvPr id="20" name="Rectangle 19"/>
          <p:cNvSpPr/>
          <p:nvPr/>
        </p:nvSpPr>
        <p:spPr>
          <a:xfrm>
            <a:off x="5390110" y="4163319"/>
            <a:ext cx="646847" cy="523220"/>
          </a:xfrm>
          <a:prstGeom prst="rect">
            <a:avLst/>
          </a:prstGeom>
        </p:spPr>
        <p:txBody>
          <a:bodyPr wrap="square">
            <a:spAutoFit/>
          </a:bodyPr>
          <a:lstStyle/>
          <a:p>
            <a:r>
              <a:rPr lang="en-US" sz="2800" i="1" dirty="0"/>
              <a:t>K</a:t>
            </a:r>
            <a:r>
              <a:rPr lang="en-US" sz="2800" i="1" baseline="-25000" dirty="0"/>
              <a:t>1</a:t>
            </a:r>
          </a:p>
        </p:txBody>
      </p:sp>
      <p:sp>
        <p:nvSpPr>
          <p:cNvPr id="21" name="Rectangle 20"/>
          <p:cNvSpPr/>
          <p:nvPr/>
        </p:nvSpPr>
        <p:spPr>
          <a:xfrm>
            <a:off x="9964787" y="1842819"/>
            <a:ext cx="1537600" cy="523220"/>
          </a:xfrm>
          <a:prstGeom prst="rect">
            <a:avLst/>
          </a:prstGeom>
        </p:spPr>
        <p:txBody>
          <a:bodyPr wrap="none">
            <a:spAutoFit/>
          </a:bodyPr>
          <a:lstStyle/>
          <a:p>
            <a:r>
              <a:rPr lang="en-US" sz="2800" dirty="0"/>
              <a:t>d</a:t>
            </a:r>
            <a:r>
              <a:rPr lang="en-US" sz="2800" i="1" dirty="0"/>
              <a:t>N</a:t>
            </a:r>
            <a:r>
              <a:rPr lang="en-US" sz="2800" i="1" baseline="-25000" dirty="0"/>
              <a:t>1</a:t>
            </a:r>
            <a:r>
              <a:rPr lang="en-US" sz="2800" dirty="0"/>
              <a:t>/</a:t>
            </a:r>
            <a:r>
              <a:rPr lang="en-US" sz="2800" dirty="0" err="1"/>
              <a:t>d</a:t>
            </a:r>
            <a:r>
              <a:rPr lang="en-US" sz="2800" i="1" dirty="0" err="1"/>
              <a:t>t</a:t>
            </a:r>
            <a:r>
              <a:rPr lang="en-US" sz="2800" dirty="0"/>
              <a:t>=0</a:t>
            </a:r>
          </a:p>
        </p:txBody>
      </p:sp>
      <p:cxnSp>
        <p:nvCxnSpPr>
          <p:cNvPr id="19" name="Straight Connector 18"/>
          <p:cNvCxnSpPr/>
          <p:nvPr/>
        </p:nvCxnSpPr>
        <p:spPr>
          <a:xfrm flipV="1">
            <a:off x="5677786" y="2298700"/>
            <a:ext cx="4291714" cy="2602909"/>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8737317" y="2857618"/>
            <a:ext cx="365760" cy="274320"/>
            <a:chOff x="7464068" y="3463083"/>
            <a:chExt cx="365760" cy="274320"/>
          </a:xfrm>
        </p:grpSpPr>
        <p:cxnSp>
          <p:nvCxnSpPr>
            <p:cNvPr id="30" name="Straight Connector 29"/>
            <p:cNvCxnSpPr/>
            <p:nvPr/>
          </p:nvCxnSpPr>
          <p:spPr>
            <a:xfrm flipH="1">
              <a:off x="7810500" y="3463083"/>
              <a:ext cx="1" cy="27432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flipV="1">
              <a:off x="7464068" y="3733800"/>
              <a:ext cx="365760" cy="176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Rectangle 36"/>
              <p:cNvSpPr/>
              <p:nvPr/>
            </p:nvSpPr>
            <p:spPr>
              <a:xfrm>
                <a:off x="9139697" y="2675837"/>
                <a:ext cx="79239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𝛼</m:t>
                          </m:r>
                        </m:e>
                        <m:sub>
                          <m:r>
                            <a:rPr lang="en-US" sz="2800" i="1">
                              <a:latin typeface="Cambria Math" panose="02040503050406030204" pitchFamily="18" charset="0"/>
                            </a:rPr>
                            <m:t>12</m:t>
                          </m:r>
                        </m:sub>
                      </m:sSub>
                    </m:oMath>
                  </m:oMathPara>
                </a14:m>
                <a:endParaRPr lang="en-US" sz="2800" dirty="0"/>
              </a:p>
            </p:txBody>
          </p:sp>
        </mc:Choice>
        <mc:Fallback xmlns="">
          <p:sp>
            <p:nvSpPr>
              <p:cNvPr id="37" name="Rectangle 36"/>
              <p:cNvSpPr>
                <a:spLocks noRot="1" noChangeAspect="1" noMove="1" noResize="1" noEditPoints="1" noAdjustHandles="1" noChangeArrowheads="1" noChangeShapeType="1" noTextEdit="1"/>
              </p:cNvSpPr>
              <p:nvPr/>
            </p:nvSpPr>
            <p:spPr>
              <a:xfrm>
                <a:off x="9139697" y="2675837"/>
                <a:ext cx="792396" cy="523220"/>
              </a:xfrm>
              <a:prstGeom prst="rect">
                <a:avLst/>
              </a:prstGeom>
              <a:blipFill>
                <a:blip r:embed="rId2"/>
                <a:stretch>
                  <a:fillRect/>
                </a:stretch>
              </a:blipFill>
            </p:spPr>
            <p:txBody>
              <a:bodyPr/>
              <a:lstStyle/>
              <a:p>
                <a:r>
                  <a:rPr lang="en-US">
                    <a:noFill/>
                  </a:rPr>
                  <a:t> </a:t>
                </a:r>
              </a:p>
            </p:txBody>
          </p:sp>
        </mc:Fallback>
      </mc:AlternateContent>
      <p:pic>
        <p:nvPicPr>
          <p:cNvPr id="81" name="Picture 8" descr="Allium unifolium (oneleaf onion) with Bumblebee - grid24_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88310" y="5120773"/>
            <a:ext cx="1498243" cy="1546059"/>
          </a:xfrm>
          <a:prstGeom prst="rect">
            <a:avLst/>
          </a:prstGeom>
          <a:noFill/>
          <a:effectLst>
            <a:innerShdw blurRad="114300">
              <a:prstClr val="black"/>
            </a:innerShdw>
            <a:softEdge rad="12700"/>
          </a:effectLst>
          <a:extLst>
            <a:ext uri="{909E8E84-426E-40DD-AFC4-6F175D3DCCD1}">
              <a14:hiddenFill xmlns:a14="http://schemas.microsoft.com/office/drawing/2010/main">
                <a:solidFill>
                  <a:srgbClr val="FFFFFF"/>
                </a:solidFill>
              </a14:hiddenFill>
            </a:ext>
          </a:extLst>
        </p:spPr>
      </p:pic>
      <p:cxnSp>
        <p:nvCxnSpPr>
          <p:cNvPr id="47" name="Straight Connector 46"/>
          <p:cNvCxnSpPr/>
          <p:nvPr/>
        </p:nvCxnSpPr>
        <p:spPr>
          <a:xfrm flipV="1">
            <a:off x="6772940" y="1879600"/>
            <a:ext cx="1304260" cy="3468578"/>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6951029" y="5182568"/>
            <a:ext cx="646847" cy="523220"/>
          </a:xfrm>
          <a:prstGeom prst="rect">
            <a:avLst/>
          </a:prstGeom>
        </p:spPr>
        <p:txBody>
          <a:bodyPr wrap="square">
            <a:spAutoFit/>
          </a:bodyPr>
          <a:lstStyle/>
          <a:p>
            <a:r>
              <a:rPr lang="en-US" sz="2800" i="1" dirty="0"/>
              <a:t>K</a:t>
            </a:r>
            <a:r>
              <a:rPr lang="en-US" sz="2800" i="1" baseline="-25000" dirty="0"/>
              <a:t>2</a:t>
            </a:r>
          </a:p>
        </p:txBody>
      </p:sp>
      <p:grpSp>
        <p:nvGrpSpPr>
          <p:cNvPr id="54" name="Group 53"/>
          <p:cNvGrpSpPr/>
          <p:nvPr/>
        </p:nvGrpSpPr>
        <p:grpSpPr>
          <a:xfrm rot="16200000" flipV="1">
            <a:off x="7644889" y="2358064"/>
            <a:ext cx="336360" cy="182880"/>
            <a:chOff x="7474141" y="3657268"/>
            <a:chExt cx="336360" cy="152735"/>
          </a:xfrm>
        </p:grpSpPr>
        <p:cxnSp>
          <p:nvCxnSpPr>
            <p:cNvPr id="56" name="Straight Connector 55"/>
            <p:cNvCxnSpPr/>
            <p:nvPr/>
          </p:nvCxnSpPr>
          <p:spPr>
            <a:xfrm flipH="1">
              <a:off x="7810500" y="3657268"/>
              <a:ext cx="1" cy="152735"/>
            </a:xfrm>
            <a:prstGeom prst="line">
              <a:avLst/>
            </a:prstGeom>
            <a:ln w="12700">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7474141" y="3810001"/>
              <a:ext cx="320040" cy="0"/>
            </a:xfrm>
            <a:prstGeom prst="line">
              <a:avLst/>
            </a:prstGeom>
            <a:ln w="12700">
              <a:solidFill>
                <a:srgbClr val="002060"/>
              </a:solidFill>
              <a:prstDash val="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5" name="Rectangle 54"/>
              <p:cNvSpPr/>
              <p:nvPr/>
            </p:nvSpPr>
            <p:spPr>
              <a:xfrm>
                <a:off x="6837184" y="1709432"/>
                <a:ext cx="117577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rgbClr val="002060"/>
                              </a:solidFill>
                              <a:latin typeface="Cambria Math" panose="02040503050406030204" pitchFamily="18" charset="0"/>
                            </a:rPr>
                          </m:ctrlPr>
                        </m:sSubPr>
                        <m:e>
                          <m:r>
                            <a:rPr lang="en-US" sz="2800" b="0" i="1" smtClean="0">
                              <a:solidFill>
                                <a:srgbClr val="002060"/>
                              </a:solidFill>
                              <a:latin typeface="Cambria Math" panose="02040503050406030204" pitchFamily="18" charset="0"/>
                            </a:rPr>
                            <m:t>1/</m:t>
                          </m:r>
                          <m:r>
                            <a:rPr lang="en-US" sz="2800" i="1">
                              <a:solidFill>
                                <a:srgbClr val="002060"/>
                              </a:solidFill>
                              <a:latin typeface="Cambria Math" panose="02040503050406030204" pitchFamily="18" charset="0"/>
                              <a:ea typeface="Cambria Math" panose="02040503050406030204" pitchFamily="18" charset="0"/>
                            </a:rPr>
                            <m:t>𝛼</m:t>
                          </m:r>
                        </m:e>
                        <m:sub>
                          <m:r>
                            <a:rPr lang="en-US" sz="2800" i="1">
                              <a:solidFill>
                                <a:srgbClr val="002060"/>
                              </a:solidFill>
                              <a:latin typeface="Cambria Math" panose="02040503050406030204" pitchFamily="18" charset="0"/>
                            </a:rPr>
                            <m:t>2</m:t>
                          </m:r>
                          <m:r>
                            <a:rPr lang="en-US" sz="2800" b="0" i="1" smtClean="0">
                              <a:solidFill>
                                <a:srgbClr val="002060"/>
                              </a:solidFill>
                              <a:latin typeface="Cambria Math" panose="02040503050406030204" pitchFamily="18" charset="0"/>
                            </a:rPr>
                            <m:t>1</m:t>
                          </m:r>
                        </m:sub>
                      </m:sSub>
                    </m:oMath>
                  </m:oMathPara>
                </a14:m>
                <a:endParaRPr lang="en-US" sz="2800" dirty="0">
                  <a:solidFill>
                    <a:srgbClr val="002060"/>
                  </a:solidFill>
                </a:endParaRPr>
              </a:p>
            </p:txBody>
          </p:sp>
        </mc:Choice>
        <mc:Fallback xmlns="">
          <p:sp>
            <p:nvSpPr>
              <p:cNvPr id="55" name="Rectangle 54"/>
              <p:cNvSpPr>
                <a:spLocks noRot="1" noChangeAspect="1" noMove="1" noResize="1" noEditPoints="1" noAdjustHandles="1" noChangeArrowheads="1" noChangeShapeType="1" noTextEdit="1"/>
              </p:cNvSpPr>
              <p:nvPr/>
            </p:nvSpPr>
            <p:spPr>
              <a:xfrm>
                <a:off x="6837184" y="1709432"/>
                <a:ext cx="1175771" cy="523220"/>
              </a:xfrm>
              <a:prstGeom prst="rect">
                <a:avLst/>
              </a:prstGeom>
              <a:blipFill>
                <a:blip r:embed="rId4"/>
                <a:stretch>
                  <a:fillRect/>
                </a:stretch>
              </a:blipFill>
            </p:spPr>
            <p:txBody>
              <a:bodyPr/>
              <a:lstStyle/>
              <a:p>
                <a:r>
                  <a:rPr lang="en-US">
                    <a:noFill/>
                  </a:rPr>
                  <a:t> </a:t>
                </a:r>
              </a:p>
            </p:txBody>
          </p:sp>
        </mc:Fallback>
      </mc:AlternateContent>
      <p:sp>
        <p:nvSpPr>
          <p:cNvPr id="59" name="Rectangle 58"/>
          <p:cNvSpPr/>
          <p:nvPr/>
        </p:nvSpPr>
        <p:spPr>
          <a:xfrm>
            <a:off x="7516641" y="1269548"/>
            <a:ext cx="1537600" cy="523220"/>
          </a:xfrm>
          <a:prstGeom prst="rect">
            <a:avLst/>
          </a:prstGeom>
        </p:spPr>
        <p:txBody>
          <a:bodyPr wrap="none">
            <a:spAutoFit/>
          </a:bodyPr>
          <a:lstStyle/>
          <a:p>
            <a:r>
              <a:rPr lang="en-US" sz="2800" dirty="0"/>
              <a:t>d</a:t>
            </a:r>
            <a:r>
              <a:rPr lang="en-US" sz="2800" i="1" dirty="0"/>
              <a:t>N</a:t>
            </a:r>
            <a:r>
              <a:rPr lang="en-US" sz="2800" i="1" baseline="-25000" dirty="0"/>
              <a:t>2</a:t>
            </a:r>
            <a:r>
              <a:rPr lang="en-US" sz="2800" dirty="0"/>
              <a:t>/</a:t>
            </a:r>
            <a:r>
              <a:rPr lang="en-US" sz="2800" dirty="0" err="1"/>
              <a:t>d</a:t>
            </a:r>
            <a:r>
              <a:rPr lang="en-US" sz="2800" i="1" dirty="0" err="1"/>
              <a:t>t</a:t>
            </a:r>
            <a:r>
              <a:rPr lang="en-US" sz="2800" dirty="0"/>
              <a:t>=0</a:t>
            </a:r>
          </a:p>
        </p:txBody>
      </p:sp>
      <p:grpSp>
        <p:nvGrpSpPr>
          <p:cNvPr id="24" name="Group 23"/>
          <p:cNvGrpSpPr/>
          <p:nvPr/>
        </p:nvGrpSpPr>
        <p:grpSpPr>
          <a:xfrm>
            <a:off x="6350000" y="3035300"/>
            <a:ext cx="1854200" cy="1816100"/>
            <a:chOff x="6350000" y="3035300"/>
            <a:chExt cx="1854200" cy="1816100"/>
          </a:xfrm>
        </p:grpSpPr>
        <p:grpSp>
          <p:nvGrpSpPr>
            <p:cNvPr id="26" name="Group 25"/>
            <p:cNvGrpSpPr/>
            <p:nvPr/>
          </p:nvGrpSpPr>
          <p:grpSpPr>
            <a:xfrm>
              <a:off x="6350000" y="3048000"/>
              <a:ext cx="1854200" cy="1803400"/>
              <a:chOff x="6604000" y="2819400"/>
              <a:chExt cx="1854200" cy="1803400"/>
            </a:xfrm>
          </p:grpSpPr>
          <p:cxnSp>
            <p:nvCxnSpPr>
              <p:cNvPr id="18" name="Straight Arrow Connector 17"/>
              <p:cNvCxnSpPr/>
              <p:nvPr/>
            </p:nvCxnSpPr>
            <p:spPr>
              <a:xfrm flipV="1">
                <a:off x="6604000" y="4114800"/>
                <a:ext cx="622300" cy="508000"/>
              </a:xfrm>
              <a:prstGeom prst="straightConnector1">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6832600" y="2819400"/>
                <a:ext cx="635000" cy="685800"/>
              </a:xfrm>
              <a:prstGeom prst="straightConnector1">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H="1" flipV="1">
                <a:off x="7708900" y="3797301"/>
                <a:ext cx="749300" cy="558799"/>
              </a:xfrm>
              <a:prstGeom prst="straightConnector1">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cxnSp>
          <p:nvCxnSpPr>
            <p:cNvPr id="39" name="Straight Arrow Connector 38"/>
            <p:cNvCxnSpPr/>
            <p:nvPr/>
          </p:nvCxnSpPr>
          <p:spPr>
            <a:xfrm flipH="1">
              <a:off x="7683500" y="3035300"/>
              <a:ext cx="495300" cy="431800"/>
            </a:xfrm>
            <a:prstGeom prst="straightConnector1">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42" name="Rectangle 41"/>
          <p:cNvSpPr/>
          <p:nvPr/>
        </p:nvSpPr>
        <p:spPr>
          <a:xfrm>
            <a:off x="4097822" y="1072634"/>
            <a:ext cx="2844048" cy="523220"/>
          </a:xfrm>
          <a:prstGeom prst="rect">
            <a:avLst/>
          </a:prstGeom>
        </p:spPr>
        <p:txBody>
          <a:bodyPr wrap="none">
            <a:spAutoFit/>
          </a:bodyPr>
          <a:lstStyle/>
          <a:p>
            <a:r>
              <a:rPr lang="en-US" sz="2800" b="1" dirty="0"/>
              <a:t>Weak mutualisms</a:t>
            </a:r>
          </a:p>
        </p:txBody>
      </p:sp>
      <p:pic>
        <p:nvPicPr>
          <p:cNvPr id="32" name="Picture 31">
            <a:extLst>
              <a:ext uri="{FF2B5EF4-FFF2-40B4-BE49-F238E27FC236}">
                <a16:creationId xmlns:a16="http://schemas.microsoft.com/office/drawing/2014/main" id="{D4FE7657-2F44-47DE-ADD5-3D8460625992}"/>
              </a:ext>
            </a:extLst>
          </p:cNvPr>
          <p:cNvPicPr>
            <a:picLocks noChangeAspect="1"/>
          </p:cNvPicPr>
          <p:nvPr/>
        </p:nvPicPr>
        <p:blipFill>
          <a:blip r:embed="rId5"/>
          <a:stretch>
            <a:fillRect/>
          </a:stretch>
        </p:blipFill>
        <p:spPr>
          <a:xfrm>
            <a:off x="3067404" y="2598151"/>
            <a:ext cx="1249844" cy="1763629"/>
          </a:xfrm>
          <a:prstGeom prst="rect">
            <a:avLst/>
          </a:prstGeom>
        </p:spPr>
      </p:pic>
    </p:spTree>
    <p:extLst>
      <p:ext uri="{BB962C8B-B14F-4D97-AF65-F5344CB8AC3E}">
        <p14:creationId xmlns:p14="http://schemas.microsoft.com/office/powerpoint/2010/main" val="1378488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838200" y="-164265"/>
            <a:ext cx="10515600" cy="1325563"/>
          </a:xfrm>
        </p:spPr>
        <p:txBody>
          <a:bodyPr/>
          <a:lstStyle/>
          <a:p>
            <a:pPr algn="ctr"/>
            <a:r>
              <a:rPr lang="en-US" dirty="0"/>
              <a:t>Isoclines of the L-V model of mutualism</a:t>
            </a:r>
          </a:p>
        </p:txBody>
      </p:sp>
      <p:sp>
        <p:nvSpPr>
          <p:cNvPr id="8" name="Rectangle 7"/>
          <p:cNvSpPr/>
          <p:nvPr/>
        </p:nvSpPr>
        <p:spPr>
          <a:xfrm>
            <a:off x="703053" y="5639191"/>
            <a:ext cx="4003532" cy="830997"/>
          </a:xfrm>
          <a:prstGeom prst="rect">
            <a:avLst/>
          </a:prstGeom>
        </p:spPr>
        <p:txBody>
          <a:bodyPr wrap="none">
            <a:spAutoFit/>
          </a:bodyPr>
          <a:lstStyle/>
          <a:p>
            <a:r>
              <a:rPr lang="en-US" sz="2400" dirty="0" err="1"/>
              <a:t>Gause</a:t>
            </a:r>
            <a:r>
              <a:rPr lang="en-US" sz="2400" dirty="0"/>
              <a:t> and Witt (1935)</a:t>
            </a:r>
          </a:p>
          <a:p>
            <a:r>
              <a:rPr lang="en-US" sz="2400" dirty="0" err="1"/>
              <a:t>Vandermeer</a:t>
            </a:r>
            <a:r>
              <a:rPr lang="en-US" sz="2400" dirty="0"/>
              <a:t> &amp; Boucher (1976)</a:t>
            </a:r>
          </a:p>
        </p:txBody>
      </p:sp>
      <p:grpSp>
        <p:nvGrpSpPr>
          <p:cNvPr id="11" name="Group 10"/>
          <p:cNvGrpSpPr/>
          <p:nvPr/>
        </p:nvGrpSpPr>
        <p:grpSpPr>
          <a:xfrm>
            <a:off x="4452029" y="1701210"/>
            <a:ext cx="5409601" cy="4422962"/>
            <a:chOff x="457237" y="1991496"/>
            <a:chExt cx="5409601" cy="4422962"/>
          </a:xfrm>
        </p:grpSpPr>
        <p:cxnSp>
          <p:nvCxnSpPr>
            <p:cNvPr id="12" name="Straight Arrow Connector 11"/>
            <p:cNvCxnSpPr/>
            <p:nvPr/>
          </p:nvCxnSpPr>
          <p:spPr>
            <a:xfrm>
              <a:off x="1857676" y="2069436"/>
              <a:ext cx="9625" cy="347472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1867302" y="5471886"/>
              <a:ext cx="3999536" cy="3285"/>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16200000">
              <a:off x="-1152454" y="3601187"/>
              <a:ext cx="3804157" cy="584775"/>
            </a:xfrm>
            <a:prstGeom prst="rect">
              <a:avLst/>
            </a:prstGeom>
            <a:noFill/>
          </p:spPr>
          <p:txBody>
            <a:bodyPr wrap="square" rtlCol="0">
              <a:spAutoFit/>
            </a:bodyPr>
            <a:lstStyle/>
            <a:p>
              <a:pPr algn="ctr"/>
              <a:r>
                <a:rPr lang="en-US" sz="2800" dirty="0"/>
                <a:t>Density of sp. 1 (</a:t>
              </a:r>
              <a:r>
                <a:rPr lang="en-US" sz="3200" i="1" dirty="0"/>
                <a:t>N</a:t>
              </a:r>
              <a:r>
                <a:rPr lang="en-US" sz="3200" i="1" baseline="-25000" dirty="0"/>
                <a:t>1</a:t>
              </a:r>
              <a:r>
                <a:rPr lang="en-US" sz="2800" dirty="0"/>
                <a:t> )</a:t>
              </a:r>
            </a:p>
          </p:txBody>
        </p:sp>
        <p:sp>
          <p:nvSpPr>
            <p:cNvPr id="15" name="TextBox 14"/>
            <p:cNvSpPr txBox="1"/>
            <p:nvPr/>
          </p:nvSpPr>
          <p:spPr>
            <a:xfrm rot="10800000" flipV="1">
              <a:off x="1857676" y="5829683"/>
              <a:ext cx="3855720" cy="584775"/>
            </a:xfrm>
            <a:prstGeom prst="rect">
              <a:avLst/>
            </a:prstGeom>
            <a:noFill/>
          </p:spPr>
          <p:txBody>
            <a:bodyPr wrap="square" rtlCol="0">
              <a:spAutoFit/>
            </a:bodyPr>
            <a:lstStyle/>
            <a:p>
              <a:pPr algn="ctr"/>
              <a:r>
                <a:rPr lang="en-US" sz="2800" dirty="0"/>
                <a:t>Density of sp. 2 (</a:t>
              </a:r>
              <a:r>
                <a:rPr lang="en-US" sz="3200" i="1" dirty="0"/>
                <a:t>N</a:t>
              </a:r>
              <a:r>
                <a:rPr lang="en-US" sz="3200" i="1" baseline="-25000" dirty="0"/>
                <a:t>2</a:t>
              </a:r>
              <a:r>
                <a:rPr lang="en-US" sz="2800" baseline="-25000" dirty="0"/>
                <a:t> </a:t>
              </a:r>
              <a:r>
                <a:rPr lang="en-US" sz="2800" dirty="0"/>
                <a:t>)</a:t>
              </a:r>
            </a:p>
          </p:txBody>
        </p:sp>
      </p:grpSp>
      <p:sp>
        <p:nvSpPr>
          <p:cNvPr id="20" name="Rectangle 19"/>
          <p:cNvSpPr/>
          <p:nvPr/>
        </p:nvSpPr>
        <p:spPr>
          <a:xfrm>
            <a:off x="5390110" y="4163319"/>
            <a:ext cx="646847" cy="523220"/>
          </a:xfrm>
          <a:prstGeom prst="rect">
            <a:avLst/>
          </a:prstGeom>
        </p:spPr>
        <p:txBody>
          <a:bodyPr wrap="square">
            <a:spAutoFit/>
          </a:bodyPr>
          <a:lstStyle/>
          <a:p>
            <a:r>
              <a:rPr lang="en-US" sz="2800" i="1" dirty="0"/>
              <a:t>K</a:t>
            </a:r>
            <a:r>
              <a:rPr lang="en-US" sz="2800" i="1" baseline="-25000" dirty="0"/>
              <a:t>1</a:t>
            </a:r>
          </a:p>
        </p:txBody>
      </p:sp>
      <p:sp>
        <p:nvSpPr>
          <p:cNvPr id="21" name="Rectangle 20"/>
          <p:cNvSpPr/>
          <p:nvPr/>
        </p:nvSpPr>
        <p:spPr>
          <a:xfrm>
            <a:off x="8148687" y="1106219"/>
            <a:ext cx="1537600" cy="523220"/>
          </a:xfrm>
          <a:prstGeom prst="rect">
            <a:avLst/>
          </a:prstGeom>
        </p:spPr>
        <p:txBody>
          <a:bodyPr wrap="none">
            <a:spAutoFit/>
          </a:bodyPr>
          <a:lstStyle/>
          <a:p>
            <a:r>
              <a:rPr lang="en-US" sz="2800" dirty="0"/>
              <a:t>d</a:t>
            </a:r>
            <a:r>
              <a:rPr lang="en-US" sz="2800" i="1" dirty="0"/>
              <a:t>N</a:t>
            </a:r>
            <a:r>
              <a:rPr lang="en-US" sz="2800" i="1" baseline="-25000" dirty="0"/>
              <a:t>1</a:t>
            </a:r>
            <a:r>
              <a:rPr lang="en-US" sz="2800" dirty="0"/>
              <a:t>/</a:t>
            </a:r>
            <a:r>
              <a:rPr lang="en-US" sz="2800" dirty="0" err="1"/>
              <a:t>d</a:t>
            </a:r>
            <a:r>
              <a:rPr lang="en-US" sz="2800" i="1" dirty="0" err="1"/>
              <a:t>t</a:t>
            </a:r>
            <a:r>
              <a:rPr lang="en-US" sz="2800" dirty="0"/>
              <a:t>=0</a:t>
            </a:r>
          </a:p>
        </p:txBody>
      </p:sp>
      <p:cxnSp>
        <p:nvCxnSpPr>
          <p:cNvPr id="19" name="Straight Connector 18"/>
          <p:cNvCxnSpPr/>
          <p:nvPr/>
        </p:nvCxnSpPr>
        <p:spPr>
          <a:xfrm flipV="1">
            <a:off x="5677786" y="1562987"/>
            <a:ext cx="2434856" cy="3338622"/>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7251417" y="2248018"/>
            <a:ext cx="365760" cy="551886"/>
            <a:chOff x="7464068" y="3183683"/>
            <a:chExt cx="365760" cy="551886"/>
          </a:xfrm>
        </p:grpSpPr>
        <p:cxnSp>
          <p:nvCxnSpPr>
            <p:cNvPr id="30" name="Straight Connector 29"/>
            <p:cNvCxnSpPr/>
            <p:nvPr/>
          </p:nvCxnSpPr>
          <p:spPr>
            <a:xfrm flipH="1">
              <a:off x="7810500" y="3183683"/>
              <a:ext cx="1" cy="54864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flipV="1">
              <a:off x="7464068" y="3733800"/>
              <a:ext cx="365760" cy="176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Rectangle 36"/>
              <p:cNvSpPr/>
              <p:nvPr/>
            </p:nvSpPr>
            <p:spPr>
              <a:xfrm>
                <a:off x="7628397" y="2066237"/>
                <a:ext cx="79239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𝛼</m:t>
                          </m:r>
                        </m:e>
                        <m:sub>
                          <m:r>
                            <a:rPr lang="en-US" sz="2800" i="1">
                              <a:latin typeface="Cambria Math" panose="02040503050406030204" pitchFamily="18" charset="0"/>
                            </a:rPr>
                            <m:t>12</m:t>
                          </m:r>
                        </m:sub>
                      </m:sSub>
                    </m:oMath>
                  </m:oMathPara>
                </a14:m>
                <a:endParaRPr lang="en-US" sz="2800" dirty="0"/>
              </a:p>
            </p:txBody>
          </p:sp>
        </mc:Choice>
        <mc:Fallback xmlns="">
          <p:sp>
            <p:nvSpPr>
              <p:cNvPr id="37" name="Rectangle 36"/>
              <p:cNvSpPr>
                <a:spLocks noRot="1" noChangeAspect="1" noMove="1" noResize="1" noEditPoints="1" noAdjustHandles="1" noChangeArrowheads="1" noChangeShapeType="1" noTextEdit="1"/>
              </p:cNvSpPr>
              <p:nvPr/>
            </p:nvSpPr>
            <p:spPr>
              <a:xfrm>
                <a:off x="7628397" y="2066237"/>
                <a:ext cx="792396" cy="523220"/>
              </a:xfrm>
              <a:prstGeom prst="rect">
                <a:avLst/>
              </a:prstGeom>
              <a:blipFill>
                <a:blip r:embed="rId2"/>
                <a:stretch>
                  <a:fillRect/>
                </a:stretch>
              </a:blipFill>
            </p:spPr>
            <p:txBody>
              <a:bodyPr/>
              <a:lstStyle/>
              <a:p>
                <a:r>
                  <a:rPr lang="en-US">
                    <a:noFill/>
                  </a:rPr>
                  <a:t> </a:t>
                </a:r>
              </a:p>
            </p:txBody>
          </p:sp>
        </mc:Fallback>
      </mc:AlternateContent>
      <p:pic>
        <p:nvPicPr>
          <p:cNvPr id="80" name="Picture 79"/>
          <p:cNvPicPr>
            <a:picLocks noChangeAspect="1"/>
          </p:cNvPicPr>
          <p:nvPr/>
        </p:nvPicPr>
        <p:blipFill>
          <a:blip r:embed="rId3"/>
          <a:stretch>
            <a:fillRect/>
          </a:stretch>
        </p:blipFill>
        <p:spPr>
          <a:xfrm>
            <a:off x="3067404" y="2598151"/>
            <a:ext cx="1249844" cy="1763629"/>
          </a:xfrm>
          <a:prstGeom prst="rect">
            <a:avLst/>
          </a:prstGeom>
        </p:spPr>
      </p:pic>
      <p:pic>
        <p:nvPicPr>
          <p:cNvPr id="81" name="Picture 8" descr="Allium unifolium (oneleaf onion) with Bumblebee - grid24_1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88310" y="5120773"/>
            <a:ext cx="1498243" cy="1546059"/>
          </a:xfrm>
          <a:prstGeom prst="rect">
            <a:avLst/>
          </a:prstGeom>
          <a:noFill/>
          <a:effectLst>
            <a:innerShdw blurRad="114300">
              <a:prstClr val="black"/>
            </a:innerShdw>
            <a:softEdge rad="12700"/>
          </a:effectLst>
          <a:extLst>
            <a:ext uri="{909E8E84-426E-40DD-AFC4-6F175D3DCCD1}">
              <a14:hiddenFill xmlns:a14="http://schemas.microsoft.com/office/drawing/2010/main">
                <a:solidFill>
                  <a:srgbClr val="FFFFFF"/>
                </a:solidFill>
              </a14:hiddenFill>
            </a:ext>
          </a:extLst>
        </p:spPr>
      </p:pic>
      <p:cxnSp>
        <p:nvCxnSpPr>
          <p:cNvPr id="47" name="Straight Connector 46"/>
          <p:cNvCxnSpPr/>
          <p:nvPr/>
        </p:nvCxnSpPr>
        <p:spPr>
          <a:xfrm flipV="1">
            <a:off x="6772940" y="3880884"/>
            <a:ext cx="3391786" cy="1467293"/>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6951029" y="5182568"/>
            <a:ext cx="646847" cy="523220"/>
          </a:xfrm>
          <a:prstGeom prst="rect">
            <a:avLst/>
          </a:prstGeom>
        </p:spPr>
        <p:txBody>
          <a:bodyPr wrap="square">
            <a:spAutoFit/>
          </a:bodyPr>
          <a:lstStyle/>
          <a:p>
            <a:r>
              <a:rPr lang="en-US" sz="2800" i="1" dirty="0"/>
              <a:t>K</a:t>
            </a:r>
            <a:r>
              <a:rPr lang="en-US" sz="2800" i="1" baseline="-25000" dirty="0"/>
              <a:t>2</a:t>
            </a:r>
          </a:p>
        </p:txBody>
      </p:sp>
      <p:grpSp>
        <p:nvGrpSpPr>
          <p:cNvPr id="54" name="Group 53"/>
          <p:cNvGrpSpPr/>
          <p:nvPr/>
        </p:nvGrpSpPr>
        <p:grpSpPr>
          <a:xfrm rot="16200000" flipV="1">
            <a:off x="8726926" y="3981121"/>
            <a:ext cx="336359" cy="822961"/>
            <a:chOff x="7474141" y="3122697"/>
            <a:chExt cx="336359" cy="687308"/>
          </a:xfrm>
        </p:grpSpPr>
        <p:cxnSp>
          <p:nvCxnSpPr>
            <p:cNvPr id="56" name="Straight Connector 55"/>
            <p:cNvCxnSpPr/>
            <p:nvPr/>
          </p:nvCxnSpPr>
          <p:spPr>
            <a:xfrm flipH="1">
              <a:off x="7810499" y="3122697"/>
              <a:ext cx="1" cy="687308"/>
            </a:xfrm>
            <a:prstGeom prst="line">
              <a:avLst/>
            </a:prstGeom>
            <a:ln w="12700">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7474141" y="3810001"/>
              <a:ext cx="320040" cy="0"/>
            </a:xfrm>
            <a:prstGeom prst="line">
              <a:avLst/>
            </a:prstGeom>
            <a:ln w="12700">
              <a:solidFill>
                <a:srgbClr val="002060"/>
              </a:solidFill>
              <a:prstDash val="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5" name="Rectangle 54"/>
              <p:cNvSpPr/>
              <p:nvPr/>
            </p:nvSpPr>
            <p:spPr>
              <a:xfrm>
                <a:off x="8587100" y="3637493"/>
                <a:ext cx="117577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rgbClr val="002060"/>
                              </a:solidFill>
                              <a:latin typeface="Cambria Math" panose="02040503050406030204" pitchFamily="18" charset="0"/>
                            </a:rPr>
                          </m:ctrlPr>
                        </m:sSubPr>
                        <m:e>
                          <m:r>
                            <a:rPr lang="en-US" sz="2800" b="0" i="1" smtClean="0">
                              <a:solidFill>
                                <a:srgbClr val="002060"/>
                              </a:solidFill>
                              <a:latin typeface="Cambria Math" panose="02040503050406030204" pitchFamily="18" charset="0"/>
                            </a:rPr>
                            <m:t>1/</m:t>
                          </m:r>
                          <m:r>
                            <a:rPr lang="en-US" sz="2800" i="1">
                              <a:solidFill>
                                <a:srgbClr val="002060"/>
                              </a:solidFill>
                              <a:latin typeface="Cambria Math" panose="02040503050406030204" pitchFamily="18" charset="0"/>
                              <a:ea typeface="Cambria Math" panose="02040503050406030204" pitchFamily="18" charset="0"/>
                            </a:rPr>
                            <m:t>𝛼</m:t>
                          </m:r>
                        </m:e>
                        <m:sub>
                          <m:r>
                            <a:rPr lang="en-US" sz="2800" i="1">
                              <a:solidFill>
                                <a:srgbClr val="002060"/>
                              </a:solidFill>
                              <a:latin typeface="Cambria Math" panose="02040503050406030204" pitchFamily="18" charset="0"/>
                            </a:rPr>
                            <m:t>2</m:t>
                          </m:r>
                          <m:r>
                            <a:rPr lang="en-US" sz="2800" b="0" i="1" smtClean="0">
                              <a:solidFill>
                                <a:srgbClr val="002060"/>
                              </a:solidFill>
                              <a:latin typeface="Cambria Math" panose="02040503050406030204" pitchFamily="18" charset="0"/>
                            </a:rPr>
                            <m:t>1</m:t>
                          </m:r>
                        </m:sub>
                      </m:sSub>
                    </m:oMath>
                  </m:oMathPara>
                </a14:m>
                <a:endParaRPr lang="en-US" sz="2800" dirty="0">
                  <a:solidFill>
                    <a:srgbClr val="002060"/>
                  </a:solidFill>
                </a:endParaRPr>
              </a:p>
            </p:txBody>
          </p:sp>
        </mc:Choice>
        <mc:Fallback xmlns="">
          <p:sp>
            <p:nvSpPr>
              <p:cNvPr id="55" name="Rectangle 54"/>
              <p:cNvSpPr>
                <a:spLocks noRot="1" noChangeAspect="1" noMove="1" noResize="1" noEditPoints="1" noAdjustHandles="1" noChangeArrowheads="1" noChangeShapeType="1" noTextEdit="1"/>
              </p:cNvSpPr>
              <p:nvPr/>
            </p:nvSpPr>
            <p:spPr>
              <a:xfrm>
                <a:off x="8587100" y="3637493"/>
                <a:ext cx="1175771" cy="523220"/>
              </a:xfrm>
              <a:prstGeom prst="rect">
                <a:avLst/>
              </a:prstGeom>
              <a:blipFill>
                <a:blip r:embed="rId5"/>
                <a:stretch>
                  <a:fillRect/>
                </a:stretch>
              </a:blipFill>
            </p:spPr>
            <p:txBody>
              <a:bodyPr/>
              <a:lstStyle/>
              <a:p>
                <a:r>
                  <a:rPr lang="en-US">
                    <a:noFill/>
                  </a:rPr>
                  <a:t> </a:t>
                </a:r>
              </a:p>
            </p:txBody>
          </p:sp>
        </mc:Fallback>
      </mc:AlternateContent>
      <p:sp>
        <p:nvSpPr>
          <p:cNvPr id="59" name="Rectangle 58"/>
          <p:cNvSpPr/>
          <p:nvPr/>
        </p:nvSpPr>
        <p:spPr>
          <a:xfrm>
            <a:off x="10056641" y="3314248"/>
            <a:ext cx="1537600" cy="523220"/>
          </a:xfrm>
          <a:prstGeom prst="rect">
            <a:avLst/>
          </a:prstGeom>
        </p:spPr>
        <p:txBody>
          <a:bodyPr wrap="none">
            <a:spAutoFit/>
          </a:bodyPr>
          <a:lstStyle/>
          <a:p>
            <a:r>
              <a:rPr lang="en-US" sz="2800" dirty="0"/>
              <a:t>d</a:t>
            </a:r>
            <a:r>
              <a:rPr lang="en-US" sz="2800" i="1" dirty="0"/>
              <a:t>N</a:t>
            </a:r>
            <a:r>
              <a:rPr lang="en-US" sz="2800" i="1" baseline="-25000" dirty="0"/>
              <a:t>2</a:t>
            </a:r>
            <a:r>
              <a:rPr lang="en-US" sz="2800" dirty="0"/>
              <a:t>/</a:t>
            </a:r>
            <a:r>
              <a:rPr lang="en-US" sz="2800" dirty="0" err="1"/>
              <a:t>d</a:t>
            </a:r>
            <a:r>
              <a:rPr lang="en-US" sz="2800" i="1" dirty="0" err="1"/>
              <a:t>t</a:t>
            </a:r>
            <a:r>
              <a:rPr lang="en-US" sz="2800" dirty="0"/>
              <a:t>=0</a:t>
            </a:r>
          </a:p>
        </p:txBody>
      </p:sp>
      <p:sp>
        <p:nvSpPr>
          <p:cNvPr id="63" name="Rectangle 62"/>
          <p:cNvSpPr/>
          <p:nvPr/>
        </p:nvSpPr>
        <p:spPr>
          <a:xfrm>
            <a:off x="635001" y="1537091"/>
            <a:ext cx="4203700" cy="1200329"/>
          </a:xfrm>
          <a:prstGeom prst="rect">
            <a:avLst/>
          </a:prstGeom>
        </p:spPr>
        <p:txBody>
          <a:bodyPr wrap="square">
            <a:spAutoFit/>
          </a:bodyPr>
          <a:lstStyle/>
          <a:p>
            <a:r>
              <a:rPr lang="en-US" sz="2400" dirty="0"/>
              <a:t>Positive feedbacks produce:</a:t>
            </a:r>
          </a:p>
          <a:p>
            <a:r>
              <a:rPr lang="en-US" sz="2400" dirty="0"/>
              <a:t>“the orgy of mutualisms”</a:t>
            </a:r>
          </a:p>
          <a:p>
            <a:r>
              <a:rPr lang="en-US" sz="2400" dirty="0"/>
              <a:t>May (1984)</a:t>
            </a:r>
          </a:p>
        </p:txBody>
      </p:sp>
      <p:grpSp>
        <p:nvGrpSpPr>
          <p:cNvPr id="26" name="Group 25"/>
          <p:cNvGrpSpPr/>
          <p:nvPr/>
        </p:nvGrpSpPr>
        <p:grpSpPr>
          <a:xfrm>
            <a:off x="6477000" y="2971800"/>
            <a:ext cx="2110100" cy="1778000"/>
            <a:chOff x="6477000" y="2971800"/>
            <a:chExt cx="2110100" cy="1778000"/>
          </a:xfrm>
        </p:grpSpPr>
        <p:cxnSp>
          <p:nvCxnSpPr>
            <p:cNvPr id="18" name="Straight Arrow Connector 17"/>
            <p:cNvCxnSpPr/>
            <p:nvPr/>
          </p:nvCxnSpPr>
          <p:spPr>
            <a:xfrm flipV="1">
              <a:off x="6477000" y="4279900"/>
              <a:ext cx="647700" cy="469900"/>
            </a:xfrm>
            <a:prstGeom prst="straightConnector1">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6985000" y="2971800"/>
              <a:ext cx="673100" cy="762000"/>
            </a:xfrm>
            <a:prstGeom prst="straightConnector1">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endCxn id="55" idx="1"/>
            </p:cNvCxnSpPr>
            <p:nvPr/>
          </p:nvCxnSpPr>
          <p:spPr>
            <a:xfrm flipV="1">
              <a:off x="7620000" y="3899103"/>
              <a:ext cx="967100" cy="533198"/>
            </a:xfrm>
            <a:prstGeom prst="straightConnector1">
              <a:avLst/>
            </a:prstGeom>
            <a:ln w="57150">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28" name="Rectangle 27"/>
          <p:cNvSpPr/>
          <p:nvPr/>
        </p:nvSpPr>
        <p:spPr>
          <a:xfrm>
            <a:off x="4516922" y="1085334"/>
            <a:ext cx="2972737" cy="523220"/>
          </a:xfrm>
          <a:prstGeom prst="rect">
            <a:avLst/>
          </a:prstGeom>
        </p:spPr>
        <p:txBody>
          <a:bodyPr wrap="none">
            <a:spAutoFit/>
          </a:bodyPr>
          <a:lstStyle/>
          <a:p>
            <a:r>
              <a:rPr lang="en-US" sz="2800" b="1" dirty="0"/>
              <a:t>Strong mutualisms</a:t>
            </a:r>
          </a:p>
        </p:txBody>
      </p:sp>
    </p:spTree>
    <p:extLst>
      <p:ext uri="{BB962C8B-B14F-4D97-AF65-F5344CB8AC3E}">
        <p14:creationId xmlns:p14="http://schemas.microsoft.com/office/powerpoint/2010/main" val="2648163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838200" y="-164265"/>
            <a:ext cx="10515600" cy="1325563"/>
          </a:xfrm>
        </p:spPr>
        <p:txBody>
          <a:bodyPr/>
          <a:lstStyle/>
          <a:p>
            <a:pPr algn="ctr"/>
            <a:r>
              <a:rPr lang="en-US" dirty="0"/>
              <a:t>Isoclines of the L-V model of mutualism</a:t>
            </a:r>
          </a:p>
        </p:txBody>
      </p:sp>
      <p:sp>
        <p:nvSpPr>
          <p:cNvPr id="8" name="Rectangle 7"/>
          <p:cNvSpPr/>
          <p:nvPr/>
        </p:nvSpPr>
        <p:spPr>
          <a:xfrm>
            <a:off x="703053" y="5639191"/>
            <a:ext cx="4003532" cy="830997"/>
          </a:xfrm>
          <a:prstGeom prst="rect">
            <a:avLst/>
          </a:prstGeom>
        </p:spPr>
        <p:txBody>
          <a:bodyPr wrap="none">
            <a:spAutoFit/>
          </a:bodyPr>
          <a:lstStyle/>
          <a:p>
            <a:r>
              <a:rPr lang="en-US" sz="2400" dirty="0" err="1"/>
              <a:t>Gause</a:t>
            </a:r>
            <a:r>
              <a:rPr lang="en-US" sz="2400" dirty="0"/>
              <a:t> and Witt (1935)</a:t>
            </a:r>
          </a:p>
          <a:p>
            <a:r>
              <a:rPr lang="en-US" sz="2400" dirty="0" err="1"/>
              <a:t>Vandermeer</a:t>
            </a:r>
            <a:r>
              <a:rPr lang="en-US" sz="2400" dirty="0"/>
              <a:t> &amp; Boucher (1976)</a:t>
            </a:r>
          </a:p>
        </p:txBody>
      </p:sp>
      <p:grpSp>
        <p:nvGrpSpPr>
          <p:cNvPr id="11" name="Group 10"/>
          <p:cNvGrpSpPr/>
          <p:nvPr/>
        </p:nvGrpSpPr>
        <p:grpSpPr>
          <a:xfrm>
            <a:off x="4452029" y="1701210"/>
            <a:ext cx="5409601" cy="4422962"/>
            <a:chOff x="457237" y="1991496"/>
            <a:chExt cx="5409601" cy="4422962"/>
          </a:xfrm>
        </p:grpSpPr>
        <p:cxnSp>
          <p:nvCxnSpPr>
            <p:cNvPr id="12" name="Straight Arrow Connector 11"/>
            <p:cNvCxnSpPr/>
            <p:nvPr/>
          </p:nvCxnSpPr>
          <p:spPr>
            <a:xfrm>
              <a:off x="1857676" y="2069436"/>
              <a:ext cx="9625" cy="4297680"/>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1867302" y="5471886"/>
              <a:ext cx="3999536" cy="3285"/>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16200000">
              <a:off x="-1152454" y="3601187"/>
              <a:ext cx="3804157" cy="584775"/>
            </a:xfrm>
            <a:prstGeom prst="rect">
              <a:avLst/>
            </a:prstGeom>
            <a:noFill/>
          </p:spPr>
          <p:txBody>
            <a:bodyPr wrap="square" rtlCol="0">
              <a:spAutoFit/>
            </a:bodyPr>
            <a:lstStyle/>
            <a:p>
              <a:pPr algn="ctr"/>
              <a:r>
                <a:rPr lang="en-US" sz="2800" dirty="0"/>
                <a:t>Density of sp. 1 (</a:t>
              </a:r>
              <a:r>
                <a:rPr lang="en-US" sz="3200" i="1" dirty="0"/>
                <a:t>N</a:t>
              </a:r>
              <a:r>
                <a:rPr lang="en-US" sz="3200" i="1" baseline="-25000" dirty="0"/>
                <a:t>1</a:t>
              </a:r>
              <a:r>
                <a:rPr lang="en-US" sz="2800" dirty="0"/>
                <a:t> )</a:t>
              </a:r>
            </a:p>
          </p:txBody>
        </p:sp>
        <p:sp>
          <p:nvSpPr>
            <p:cNvPr id="15" name="TextBox 14"/>
            <p:cNvSpPr txBox="1"/>
            <p:nvPr/>
          </p:nvSpPr>
          <p:spPr>
            <a:xfrm rot="10800000" flipV="1">
              <a:off x="1857676" y="5829683"/>
              <a:ext cx="3855720" cy="584775"/>
            </a:xfrm>
            <a:prstGeom prst="rect">
              <a:avLst/>
            </a:prstGeom>
            <a:noFill/>
          </p:spPr>
          <p:txBody>
            <a:bodyPr wrap="square" rtlCol="0">
              <a:spAutoFit/>
            </a:bodyPr>
            <a:lstStyle/>
            <a:p>
              <a:pPr algn="ctr"/>
              <a:r>
                <a:rPr lang="en-US" sz="2800" dirty="0"/>
                <a:t>Density of sp. 2 (</a:t>
              </a:r>
              <a:r>
                <a:rPr lang="en-US" sz="3200" i="1" dirty="0"/>
                <a:t>N</a:t>
              </a:r>
              <a:r>
                <a:rPr lang="en-US" sz="3200" i="1" baseline="-25000" dirty="0"/>
                <a:t>2</a:t>
              </a:r>
              <a:r>
                <a:rPr lang="en-US" sz="2800" baseline="-25000" dirty="0"/>
                <a:t> </a:t>
              </a:r>
              <a:r>
                <a:rPr lang="en-US" sz="2800" dirty="0"/>
                <a:t>)</a:t>
              </a:r>
            </a:p>
          </p:txBody>
        </p:sp>
      </p:grpSp>
      <mc:AlternateContent xmlns:mc="http://schemas.openxmlformats.org/markup-compatibility/2006" xmlns:a14="http://schemas.microsoft.com/office/drawing/2010/main">
        <mc:Choice Requires="a14">
          <p:sp>
            <p:nvSpPr>
              <p:cNvPr id="27" name="Content Placeholder 2">
                <a:extLst>
                  <a:ext uri="{FF2B5EF4-FFF2-40B4-BE49-F238E27FC236}">
                    <a16:creationId xmlns:a16="http://schemas.microsoft.com/office/drawing/2014/main" id="{C4D96E99-CA7B-4DAC-BA23-ECEADAB403F7}"/>
                  </a:ext>
                </a:extLst>
              </p:cNvPr>
              <p:cNvSpPr>
                <a:spLocks noGrp="1"/>
              </p:cNvSpPr>
              <p:nvPr>
                <p:ph idx="1"/>
              </p:nvPr>
            </p:nvSpPr>
            <p:spPr>
              <a:xfrm>
                <a:off x="798834" y="1309405"/>
                <a:ext cx="3607496" cy="683190"/>
              </a:xfrm>
            </p:spPr>
            <p:txBody>
              <a:bodyPr>
                <a:noAutofit/>
              </a:bodyPr>
              <a:lstStyle/>
              <a:p>
                <a:pPr marL="0" indent="0">
                  <a:buNone/>
                </a:pPr>
                <a14:m>
                  <m:oMath xmlns:m="http://schemas.openxmlformats.org/officeDocument/2006/math">
                    <m:sSubSup>
                      <m:sSubSupPr>
                        <m:ctrlPr>
                          <a:rPr lang="en-US" sz="3200" i="1" smtClean="0">
                            <a:latin typeface="Cambria Math" panose="02040503050406030204" pitchFamily="18" charset="0"/>
                          </a:rPr>
                        </m:ctrlPr>
                      </m:sSubSupPr>
                      <m:e>
                        <m:r>
                          <a:rPr lang="en-US" sz="3200" b="0" i="1" smtClean="0">
                            <a:latin typeface="Cambria Math" panose="02040503050406030204" pitchFamily="18" charset="0"/>
                          </a:rPr>
                          <m:t>𝑁</m:t>
                        </m:r>
                      </m:e>
                      <m:sub>
                        <m:r>
                          <a:rPr lang="en-US" sz="3200" b="0" i="1" smtClean="0">
                            <a:latin typeface="Cambria Math" panose="02040503050406030204" pitchFamily="18" charset="0"/>
                          </a:rPr>
                          <m:t>1</m:t>
                        </m:r>
                      </m:sub>
                      <m:sup>
                        <m:r>
                          <a:rPr lang="en-US" sz="3200" b="0" i="1" smtClean="0">
                            <a:latin typeface="Cambria Math" panose="02040503050406030204" pitchFamily="18" charset="0"/>
                          </a:rPr>
                          <m:t>∗</m:t>
                        </m:r>
                      </m:sup>
                    </m:sSubSup>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𝐾</m:t>
                        </m:r>
                      </m:e>
                      <m:sub>
                        <m:r>
                          <a:rPr lang="en-US" sz="3200" i="1">
                            <a:latin typeface="Cambria Math" panose="02040503050406030204" pitchFamily="18" charset="0"/>
                          </a:rPr>
                          <m:t>1</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𝛼</m:t>
                        </m:r>
                      </m:e>
                      <m:sub>
                        <m:r>
                          <a:rPr lang="en-US" sz="3200" i="1">
                            <a:latin typeface="Cambria Math" panose="02040503050406030204" pitchFamily="18" charset="0"/>
                          </a:rPr>
                          <m:t>12</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2</m:t>
                        </m:r>
                      </m:sub>
                    </m:sSub>
                  </m:oMath>
                </a14:m>
                <a:r>
                  <a:rPr lang="en-US" sz="3200" dirty="0"/>
                  <a:t>	</a:t>
                </a:r>
              </a:p>
            </p:txBody>
          </p:sp>
        </mc:Choice>
        <mc:Fallback xmlns="">
          <p:sp>
            <p:nvSpPr>
              <p:cNvPr id="27" name="Content Placeholder 2">
                <a:extLst>
                  <a:ext uri="{FF2B5EF4-FFF2-40B4-BE49-F238E27FC236}">
                    <a16:creationId xmlns:a16="http://schemas.microsoft.com/office/drawing/2014/main" id="{C4D96E99-CA7B-4DAC-BA23-ECEADAB403F7}"/>
                  </a:ext>
                </a:extLst>
              </p:cNvPr>
              <p:cNvSpPr>
                <a:spLocks noGrp="1" noRot="1" noChangeAspect="1" noMove="1" noResize="1" noEditPoints="1" noAdjustHandles="1" noChangeArrowheads="1" noChangeShapeType="1" noTextEdit="1"/>
              </p:cNvSpPr>
              <p:nvPr>
                <p:ph idx="1"/>
              </p:nvPr>
            </p:nvSpPr>
            <p:spPr>
              <a:xfrm>
                <a:off x="798834" y="1309405"/>
                <a:ext cx="3607496" cy="683190"/>
              </a:xfrm>
              <a:blipFill>
                <a:blip r:embed="rId2"/>
                <a:stretch>
                  <a:fillRect/>
                </a:stretch>
              </a:blipFill>
            </p:spPr>
            <p:txBody>
              <a:bodyPr/>
              <a:lstStyle/>
              <a:p>
                <a:r>
                  <a:rPr lang="en-US">
                    <a:noFill/>
                  </a:rPr>
                  <a:t> </a:t>
                </a:r>
              </a:p>
            </p:txBody>
          </p:sp>
        </mc:Fallback>
      </mc:AlternateContent>
      <p:grpSp>
        <p:nvGrpSpPr>
          <p:cNvPr id="83" name="Group 82"/>
          <p:cNvGrpSpPr/>
          <p:nvPr/>
        </p:nvGrpSpPr>
        <p:grpSpPr>
          <a:xfrm>
            <a:off x="5326315" y="2046514"/>
            <a:ext cx="4790142" cy="2583544"/>
            <a:chOff x="5326315" y="2046514"/>
            <a:chExt cx="4790142" cy="2583544"/>
          </a:xfrm>
        </p:grpSpPr>
        <p:sp>
          <p:nvSpPr>
            <p:cNvPr id="20" name="Rectangle 19"/>
            <p:cNvSpPr/>
            <p:nvPr/>
          </p:nvSpPr>
          <p:spPr>
            <a:xfrm>
              <a:off x="5326315" y="3908138"/>
              <a:ext cx="646847" cy="523220"/>
            </a:xfrm>
            <a:prstGeom prst="rect">
              <a:avLst/>
            </a:prstGeom>
            <a:ln>
              <a:solidFill>
                <a:schemeClr val="accent2"/>
              </a:solidFill>
            </a:ln>
          </p:spPr>
          <p:txBody>
            <a:bodyPr wrap="square">
              <a:spAutoFit/>
            </a:bodyPr>
            <a:lstStyle/>
            <a:p>
              <a:r>
                <a:rPr lang="en-US" sz="2800" i="1" dirty="0"/>
                <a:t>K</a:t>
              </a:r>
              <a:r>
                <a:rPr lang="en-US" sz="2800" i="1" baseline="-25000" dirty="0"/>
                <a:t>1</a:t>
              </a:r>
            </a:p>
          </p:txBody>
        </p:sp>
        <p:cxnSp>
          <p:nvCxnSpPr>
            <p:cNvPr id="19" name="Straight Connector 18"/>
            <p:cNvCxnSpPr/>
            <p:nvPr/>
          </p:nvCxnSpPr>
          <p:spPr>
            <a:xfrm flipV="1">
              <a:off x="5544457" y="2046514"/>
              <a:ext cx="4572000" cy="2583544"/>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grpSp>
      <p:pic>
        <p:nvPicPr>
          <p:cNvPr id="80" name="Picture 79"/>
          <p:cNvPicPr>
            <a:picLocks noChangeAspect="1"/>
          </p:cNvPicPr>
          <p:nvPr/>
        </p:nvPicPr>
        <p:blipFill>
          <a:blip r:embed="rId3"/>
          <a:stretch>
            <a:fillRect/>
          </a:stretch>
        </p:blipFill>
        <p:spPr>
          <a:xfrm>
            <a:off x="3067404" y="2598151"/>
            <a:ext cx="1249844" cy="1763629"/>
          </a:xfrm>
          <a:prstGeom prst="rect">
            <a:avLst/>
          </a:prstGeom>
        </p:spPr>
      </p:pic>
      <p:pic>
        <p:nvPicPr>
          <p:cNvPr id="81" name="Picture 8" descr="Allium unifolium (oneleaf onion) with Bumblebee - grid24_1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88310" y="5120773"/>
            <a:ext cx="1498243" cy="1546059"/>
          </a:xfrm>
          <a:prstGeom prst="rect">
            <a:avLst/>
          </a:prstGeom>
          <a:noFill/>
          <a:effectLst>
            <a:innerShdw blurRad="114300">
              <a:prstClr val="black"/>
            </a:innerShdw>
            <a:softEdge rad="12700"/>
          </a:effectLst>
          <a:extLst>
            <a:ext uri="{909E8E84-426E-40DD-AFC4-6F175D3DCCD1}">
              <a14:hiddenFill xmlns:a14="http://schemas.microsoft.com/office/drawing/2010/main">
                <a:solidFill>
                  <a:srgbClr val="FFFFFF"/>
                </a:solidFill>
              </a14:hiddenFill>
            </a:ext>
          </a:extLst>
        </p:spPr>
      </p:pic>
      <p:grpSp>
        <p:nvGrpSpPr>
          <p:cNvPr id="86" name="Group 85"/>
          <p:cNvGrpSpPr/>
          <p:nvPr/>
        </p:nvGrpSpPr>
        <p:grpSpPr>
          <a:xfrm>
            <a:off x="942668" y="789932"/>
            <a:ext cx="2695546" cy="1168009"/>
            <a:chOff x="1903302" y="825891"/>
            <a:chExt cx="2695546" cy="1168009"/>
          </a:xfrm>
        </p:grpSpPr>
        <p:sp>
          <p:nvSpPr>
            <p:cNvPr id="84" name="Oval 83"/>
            <p:cNvSpPr/>
            <p:nvPr/>
          </p:nvSpPr>
          <p:spPr>
            <a:xfrm>
              <a:off x="2755900" y="1308100"/>
              <a:ext cx="685800" cy="685800"/>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p:cNvSpPr/>
            <p:nvPr/>
          </p:nvSpPr>
          <p:spPr>
            <a:xfrm>
              <a:off x="1903302" y="825891"/>
              <a:ext cx="2695546" cy="461665"/>
            </a:xfrm>
            <a:prstGeom prst="rect">
              <a:avLst/>
            </a:prstGeom>
            <a:solidFill>
              <a:schemeClr val="accent2"/>
            </a:solidFill>
          </p:spPr>
          <p:txBody>
            <a:bodyPr wrap="none">
              <a:spAutoFit/>
            </a:bodyPr>
            <a:lstStyle/>
            <a:p>
              <a:pPr algn="ctr"/>
              <a:r>
                <a:rPr lang="en-US" sz="2400" dirty="0">
                  <a:solidFill>
                    <a:schemeClr val="bg1"/>
                  </a:solidFill>
                </a:rPr>
                <a:t>Facultative/Obligate</a:t>
              </a:r>
            </a:p>
          </p:txBody>
        </p:sp>
      </p:grpSp>
      <p:sp>
        <p:nvSpPr>
          <p:cNvPr id="50" name="Rectangle 49"/>
          <p:cNvSpPr/>
          <p:nvPr/>
        </p:nvSpPr>
        <p:spPr>
          <a:xfrm>
            <a:off x="9689811" y="1527460"/>
            <a:ext cx="1703736" cy="523220"/>
          </a:xfrm>
          <a:prstGeom prst="rect">
            <a:avLst/>
          </a:prstGeom>
        </p:spPr>
        <p:txBody>
          <a:bodyPr wrap="none">
            <a:spAutoFit/>
          </a:bodyPr>
          <a:lstStyle/>
          <a:p>
            <a:r>
              <a:rPr lang="en-US" sz="2800" dirty="0"/>
              <a:t>facultative</a:t>
            </a:r>
          </a:p>
        </p:txBody>
      </p:sp>
      <p:grpSp>
        <p:nvGrpSpPr>
          <p:cNvPr id="2" name="Group 1"/>
          <p:cNvGrpSpPr/>
          <p:nvPr/>
        </p:nvGrpSpPr>
        <p:grpSpPr>
          <a:xfrm>
            <a:off x="5396522" y="2701959"/>
            <a:ext cx="6017210" cy="3061502"/>
            <a:chOff x="5396522" y="2250075"/>
            <a:chExt cx="6017210" cy="3061502"/>
          </a:xfrm>
        </p:grpSpPr>
        <p:grpSp>
          <p:nvGrpSpPr>
            <p:cNvPr id="42" name="Group 41"/>
            <p:cNvGrpSpPr/>
            <p:nvPr/>
          </p:nvGrpSpPr>
          <p:grpSpPr>
            <a:xfrm>
              <a:off x="5396522" y="2728033"/>
              <a:ext cx="4831239" cy="2583544"/>
              <a:chOff x="5285218" y="2046514"/>
              <a:chExt cx="4831239" cy="2583544"/>
            </a:xfrm>
          </p:grpSpPr>
          <p:sp>
            <p:nvSpPr>
              <p:cNvPr id="47" name="Rectangle 46"/>
              <p:cNvSpPr/>
              <p:nvPr/>
            </p:nvSpPr>
            <p:spPr>
              <a:xfrm>
                <a:off x="5285218" y="4021154"/>
                <a:ext cx="646847" cy="523220"/>
              </a:xfrm>
              <a:prstGeom prst="rect">
                <a:avLst/>
              </a:prstGeom>
              <a:ln>
                <a:solidFill>
                  <a:schemeClr val="accent6">
                    <a:lumMod val="75000"/>
                  </a:schemeClr>
                </a:solidFill>
              </a:ln>
            </p:spPr>
            <p:txBody>
              <a:bodyPr wrap="square">
                <a:spAutoFit/>
              </a:bodyPr>
              <a:lstStyle/>
              <a:p>
                <a:r>
                  <a:rPr lang="en-US" sz="2800" i="1" dirty="0"/>
                  <a:t>K</a:t>
                </a:r>
                <a:r>
                  <a:rPr lang="en-US" sz="2800" i="1" baseline="-25000" dirty="0"/>
                  <a:t>1</a:t>
                </a:r>
              </a:p>
            </p:txBody>
          </p:sp>
          <p:cxnSp>
            <p:nvCxnSpPr>
              <p:cNvPr id="49" name="Straight Connector 48"/>
              <p:cNvCxnSpPr/>
              <p:nvPr/>
            </p:nvCxnSpPr>
            <p:spPr>
              <a:xfrm flipV="1">
                <a:off x="5544457" y="2046514"/>
                <a:ext cx="4572000" cy="2583544"/>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1" name="Rectangle 50"/>
            <p:cNvSpPr/>
            <p:nvPr/>
          </p:nvSpPr>
          <p:spPr>
            <a:xfrm>
              <a:off x="10063106" y="2250075"/>
              <a:ext cx="1350626" cy="523220"/>
            </a:xfrm>
            <a:prstGeom prst="rect">
              <a:avLst/>
            </a:prstGeom>
          </p:spPr>
          <p:txBody>
            <a:bodyPr wrap="none">
              <a:spAutoFit/>
            </a:bodyPr>
            <a:lstStyle/>
            <a:p>
              <a:r>
                <a:rPr lang="en-US" sz="2800" dirty="0"/>
                <a:t>obligate</a:t>
              </a:r>
            </a:p>
          </p:txBody>
        </p:sp>
      </p:grpSp>
    </p:spTree>
    <p:extLst>
      <p:ext uri="{BB962C8B-B14F-4D97-AF65-F5344CB8AC3E}">
        <p14:creationId xmlns:p14="http://schemas.microsoft.com/office/powerpoint/2010/main" val="1770283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174B0565-768D-4984-9906-71D626625D4D}"/>
              </a:ext>
            </a:extLst>
          </p:cNvPr>
          <p:cNvSpPr>
            <a:spLocks noGrp="1"/>
          </p:cNvSpPr>
          <p:nvPr>
            <p:ph type="title"/>
          </p:nvPr>
        </p:nvSpPr>
        <p:spPr>
          <a:xfrm>
            <a:off x="838200" y="-164265"/>
            <a:ext cx="10515600" cy="1325563"/>
          </a:xfrm>
        </p:spPr>
        <p:txBody>
          <a:bodyPr/>
          <a:lstStyle/>
          <a:p>
            <a:pPr algn="ctr"/>
            <a:r>
              <a:rPr lang="en-US" dirty="0"/>
              <a:t>Isoclines of the L-V model of mutualism</a:t>
            </a:r>
          </a:p>
        </p:txBody>
      </p:sp>
      <p:sp>
        <p:nvSpPr>
          <p:cNvPr id="8" name="Rectangle 7">
            <a:extLst>
              <a:ext uri="{FF2B5EF4-FFF2-40B4-BE49-F238E27FC236}">
                <a16:creationId xmlns:a16="http://schemas.microsoft.com/office/drawing/2014/main" id="{A21D9EC8-F144-4B9F-BB2F-34C715A2A549}"/>
              </a:ext>
            </a:extLst>
          </p:cNvPr>
          <p:cNvSpPr/>
          <p:nvPr/>
        </p:nvSpPr>
        <p:spPr>
          <a:xfrm>
            <a:off x="209550" y="1043862"/>
            <a:ext cx="9101504"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en-US" sz="2400" dirty="0"/>
              <a:t>Understand the effect of mutualism </a:t>
            </a:r>
            <a:r>
              <a:rPr lang="en-US" sz="2400" dirty="0" err="1"/>
              <a:t>obligacy</a:t>
            </a:r>
            <a:r>
              <a:rPr lang="en-US" sz="2400" dirty="0"/>
              <a:t> on the system’s dynamics</a:t>
            </a:r>
          </a:p>
        </p:txBody>
      </p:sp>
      <p:sp>
        <p:nvSpPr>
          <p:cNvPr id="5" name="TextBox 4">
            <a:extLst>
              <a:ext uri="{FF2B5EF4-FFF2-40B4-BE49-F238E27FC236}">
                <a16:creationId xmlns:a16="http://schemas.microsoft.com/office/drawing/2014/main" id="{B970468C-7EC1-4E1A-8446-70D43B3ABB7D}"/>
              </a:ext>
            </a:extLst>
          </p:cNvPr>
          <p:cNvSpPr txBox="1"/>
          <p:nvPr/>
        </p:nvSpPr>
        <p:spPr>
          <a:xfrm>
            <a:off x="1307165" y="2110096"/>
            <a:ext cx="9865332" cy="1569660"/>
          </a:xfrm>
          <a:prstGeom prst="rect">
            <a:avLst/>
          </a:prstGeom>
          <a:noFill/>
        </p:spPr>
        <p:txBody>
          <a:bodyPr wrap="square">
            <a:spAutoFit/>
          </a:bodyPr>
          <a:lstStyle/>
          <a:p>
            <a:r>
              <a:rPr lang="en-US" sz="2400" b="1" i="0" dirty="0">
                <a:effectLst/>
              </a:rPr>
              <a:t>Exercise 11</a:t>
            </a:r>
            <a:r>
              <a:rPr lang="en-US" sz="2400" b="0" i="0" dirty="0">
                <a:effectLst/>
              </a:rPr>
              <a:t>: </a:t>
            </a:r>
            <a:r>
              <a:rPr lang="en-US" sz="2400" dirty="0"/>
              <a:t>Discuss with your group how you expect facultative vs obligate mutualism will affect the stable coexistence (i.e., persistence of both species at plausible abundances) of the model. Which do you think is more likely to facilitate stable coexistence? Draw the isoclines for each case.</a:t>
            </a:r>
          </a:p>
        </p:txBody>
      </p:sp>
    </p:spTree>
    <p:extLst>
      <p:ext uri="{BB962C8B-B14F-4D97-AF65-F5344CB8AC3E}">
        <p14:creationId xmlns:p14="http://schemas.microsoft.com/office/powerpoint/2010/main" val="26612077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8753"/>
          <a:stretch/>
        </p:blipFill>
        <p:spPr>
          <a:xfrm>
            <a:off x="254023" y="148856"/>
            <a:ext cx="7672214" cy="6448647"/>
          </a:xfrm>
          <a:prstGeom prst="rect">
            <a:avLst/>
          </a:prstGeom>
        </p:spPr>
      </p:pic>
      <p:pic>
        <p:nvPicPr>
          <p:cNvPr id="5" name="Picture 4"/>
          <p:cNvPicPr>
            <a:picLocks noChangeAspect="1"/>
          </p:cNvPicPr>
          <p:nvPr/>
        </p:nvPicPr>
        <p:blipFill>
          <a:blip r:embed="rId3"/>
          <a:stretch>
            <a:fillRect/>
          </a:stretch>
        </p:blipFill>
        <p:spPr>
          <a:xfrm>
            <a:off x="6912958" y="6394521"/>
            <a:ext cx="4947638" cy="352800"/>
          </a:xfrm>
          <a:prstGeom prst="rect">
            <a:avLst/>
          </a:prstGeom>
        </p:spPr>
      </p:pic>
    </p:spTree>
    <p:extLst>
      <p:ext uri="{BB962C8B-B14F-4D97-AF65-F5344CB8AC3E}">
        <p14:creationId xmlns:p14="http://schemas.microsoft.com/office/powerpoint/2010/main" val="4145400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C4D96E99-CA7B-4DAC-BA23-ECEADAB403F7}"/>
                  </a:ext>
                </a:extLst>
              </p:cNvPr>
              <p:cNvSpPr>
                <a:spLocks noGrp="1"/>
              </p:cNvSpPr>
              <p:nvPr>
                <p:ph idx="1"/>
              </p:nvPr>
            </p:nvSpPr>
            <p:spPr>
              <a:xfrm>
                <a:off x="3092799" y="1900990"/>
                <a:ext cx="6006401" cy="1240402"/>
              </a:xfrm>
            </p:spPr>
            <p:txBody>
              <a:bodyPr>
                <a:noAutofit/>
              </a:bodyPr>
              <a:lstStyle/>
              <a:p>
                <a:pPr marL="0" indent="0">
                  <a:buNone/>
                </a:pPr>
                <a14:m>
                  <m:oMathPara xmlns:m="http://schemas.openxmlformats.org/officeDocument/2006/math">
                    <m:oMathParaPr>
                      <m:jc m:val="centerGroup"/>
                    </m:oMathParaPr>
                    <m:oMath xmlns:m="http://schemas.openxmlformats.org/officeDocument/2006/math">
                      <m:f>
                        <m:fPr>
                          <m:ctrlPr>
                            <a:rPr lang="en-US" sz="3200" i="1" smtClean="0">
                              <a:latin typeface="Cambria Math" panose="02040503050406030204" pitchFamily="18" charset="0"/>
                            </a:rPr>
                          </m:ctrlPr>
                        </m:fPr>
                        <m:num>
                          <m:r>
                            <a:rPr lang="en-US" sz="3200" i="1">
                              <a:latin typeface="Cambria Math" panose="02040503050406030204" pitchFamily="18" charset="0"/>
                            </a:rPr>
                            <m:t>𝑑</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𝑁</m:t>
                              </m:r>
                            </m:e>
                            <m:sub>
                              <m:r>
                                <a:rPr lang="en-US" sz="3200" b="0" i="1" smtClean="0">
                                  <a:latin typeface="Cambria Math" panose="02040503050406030204" pitchFamily="18" charset="0"/>
                                </a:rPr>
                                <m:t>1</m:t>
                              </m:r>
                            </m:sub>
                          </m:sSub>
                        </m:num>
                        <m:den>
                          <m:r>
                            <a:rPr lang="en-US" sz="3200" i="1">
                              <a:latin typeface="Cambria Math" panose="02040503050406030204" pitchFamily="18" charset="0"/>
                            </a:rPr>
                            <m:t>𝑑𝑡</m:t>
                          </m:r>
                        </m:den>
                      </m:f>
                      <m:r>
                        <a:rPr lang="en-US" sz="3200" i="1">
                          <a:latin typeface="Cambria Math" panose="02040503050406030204" pitchFamily="18" charset="0"/>
                        </a:rPr>
                        <m:t>=</m:t>
                      </m:r>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𝑟</m:t>
                          </m:r>
                        </m:e>
                        <m:sub>
                          <m:r>
                            <a:rPr lang="en-US" sz="3200" b="0" i="1" smtClean="0">
                              <a:latin typeface="Cambria Math" panose="02040503050406030204" pitchFamily="18" charset="0"/>
                            </a:rPr>
                            <m:t>1</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1</m:t>
                          </m:r>
                        </m:sub>
                      </m:sSub>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sSub>
                                <m:sSubPr>
                                  <m:ctrlPr>
                                    <a:rPr lang="en-US" sz="3200" i="1">
                                      <a:latin typeface="Cambria Math" panose="02040503050406030204" pitchFamily="18" charset="0"/>
                                    </a:rPr>
                                  </m:ctrlPr>
                                </m:sSubPr>
                                <m:e>
                                  <m:r>
                                    <a:rPr lang="en-US" sz="3200" b="0" i="1" smtClean="0">
                                      <a:latin typeface="Cambria Math" panose="02040503050406030204" pitchFamily="18" charset="0"/>
                                    </a:rPr>
                                    <m:t>𝐾</m:t>
                                  </m:r>
                                </m:e>
                                <m:sub>
                                  <m:r>
                                    <a:rPr lang="en-US" sz="3200" i="1">
                                      <a:latin typeface="Cambria Math" panose="02040503050406030204" pitchFamily="18" charset="0"/>
                                    </a:rPr>
                                    <m:t>1</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1</m:t>
                                  </m:r>
                                </m:sub>
                              </m:sSub>
                              <m:r>
                                <a:rPr lang="en-US" sz="3200" b="0" i="1" smtClean="0">
                                  <a:latin typeface="Cambria Math" panose="02040503050406030204" pitchFamily="18" charset="0"/>
                                </a:rPr>
                                <m:t>+</m:t>
                              </m:r>
                              <m:sSub>
                                <m:sSubPr>
                                  <m:ctrlPr>
                                    <a:rPr lang="en-US" sz="3200" i="1">
                                      <a:latin typeface="Cambria Math" panose="02040503050406030204" pitchFamily="18" charset="0"/>
                                    </a:rPr>
                                  </m:ctrlPr>
                                </m:sSubPr>
                                <m:e>
                                  <m:r>
                                    <a:rPr lang="en-US" sz="3200" i="1" smtClean="0">
                                      <a:latin typeface="Cambria Math" panose="02040503050406030204" pitchFamily="18" charset="0"/>
                                      <a:ea typeface="Cambria Math" panose="02040503050406030204" pitchFamily="18" charset="0"/>
                                    </a:rPr>
                                    <m:t>𝛼</m:t>
                                  </m:r>
                                </m:e>
                                <m:sub>
                                  <m:r>
                                    <a:rPr lang="en-US" sz="3200" i="1">
                                      <a:latin typeface="Cambria Math" panose="02040503050406030204" pitchFamily="18" charset="0"/>
                                    </a:rPr>
                                    <m:t>1</m:t>
                                  </m:r>
                                  <m:r>
                                    <a:rPr lang="en-US" sz="3200" b="0" i="1" smtClean="0">
                                      <a:latin typeface="Cambria Math" panose="02040503050406030204" pitchFamily="18" charset="0"/>
                                    </a:rPr>
                                    <m:t>2</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b="0" i="1" smtClean="0">
                                      <a:latin typeface="Cambria Math" panose="02040503050406030204" pitchFamily="18" charset="0"/>
                                    </a:rPr>
                                    <m:t>2</m:t>
                                  </m:r>
                                </m:sub>
                              </m:sSub>
                            </m:num>
                            <m:den>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𝐾</m:t>
                                  </m:r>
                                </m:e>
                                <m:sub>
                                  <m:r>
                                    <a:rPr lang="en-US" sz="3200" i="1">
                                      <a:latin typeface="Cambria Math" panose="02040503050406030204" pitchFamily="18" charset="0"/>
                                    </a:rPr>
                                    <m:t>1</m:t>
                                  </m:r>
                                </m:sub>
                              </m:sSub>
                            </m:den>
                          </m:f>
                        </m:e>
                      </m:d>
                    </m:oMath>
                  </m:oMathPara>
                </a14:m>
                <a:endParaRPr lang="en-US" sz="3200" dirty="0"/>
              </a:p>
              <a:p>
                <a:pPr marL="0" indent="0">
                  <a:buNone/>
                </a:pPr>
                <a:r>
                  <a:rPr lang="en-US" sz="3200" dirty="0"/>
                  <a:t> </a:t>
                </a:r>
              </a:p>
              <a:p>
                <a:pPr marL="0" indent="0">
                  <a:buNone/>
                </a:pPr>
                <a:r>
                  <a:rPr lang="en-US" sz="3200" dirty="0"/>
                  <a:t>	</a:t>
                </a:r>
              </a:p>
            </p:txBody>
          </p:sp>
        </mc:Choice>
        <mc:Fallback xmlns="">
          <p:sp>
            <p:nvSpPr>
              <p:cNvPr id="4" name="Content Placeholder 2">
                <a:extLst>
                  <a:ext uri="{FF2B5EF4-FFF2-40B4-BE49-F238E27FC236}">
                    <a16:creationId xmlns:a16="http://schemas.microsoft.com/office/drawing/2014/main" id="{C4D96E99-CA7B-4DAC-BA23-ECEADAB403F7}"/>
                  </a:ext>
                </a:extLst>
              </p:cNvPr>
              <p:cNvSpPr>
                <a:spLocks noGrp="1" noRot="1" noChangeAspect="1" noMove="1" noResize="1" noEditPoints="1" noAdjustHandles="1" noChangeArrowheads="1" noChangeShapeType="1" noTextEdit="1"/>
              </p:cNvSpPr>
              <p:nvPr>
                <p:ph idx="1"/>
              </p:nvPr>
            </p:nvSpPr>
            <p:spPr>
              <a:xfrm>
                <a:off x="3092799" y="1900990"/>
                <a:ext cx="6006401" cy="1240402"/>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C4D96E99-CA7B-4DAC-BA23-ECEADAB403F7}"/>
                  </a:ext>
                </a:extLst>
              </p:cNvPr>
              <p:cNvSpPr txBox="1">
                <a:spLocks/>
              </p:cNvSpPr>
              <p:nvPr/>
            </p:nvSpPr>
            <p:spPr>
              <a:xfrm>
                <a:off x="3132465" y="3606614"/>
                <a:ext cx="6006401" cy="12404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
                        <m:fPr>
                          <m:ctrlPr>
                            <a:rPr lang="en-US" sz="3200" i="1" smtClean="0">
                              <a:latin typeface="Cambria Math" panose="02040503050406030204" pitchFamily="18" charset="0"/>
                            </a:rPr>
                          </m:ctrlPr>
                        </m:fPr>
                        <m:num>
                          <m:r>
                            <a:rPr lang="en-US" sz="3200" i="1">
                              <a:latin typeface="Cambria Math" panose="02040503050406030204" pitchFamily="18" charset="0"/>
                            </a:rPr>
                            <m:t>𝑑</m:t>
                          </m:r>
                          <m:sSub>
                            <m:sSubPr>
                              <m:ctrlPr>
                                <a:rPr lang="en-US" sz="3200" i="1" smtClean="0">
                                  <a:latin typeface="Cambria Math" panose="02040503050406030204" pitchFamily="18" charset="0"/>
                                </a:rPr>
                              </m:ctrlPr>
                            </m:sSubPr>
                            <m:e>
                              <m:r>
                                <a:rPr lang="en-US" sz="3200" i="1" smtClean="0">
                                  <a:latin typeface="Cambria Math" panose="02040503050406030204" pitchFamily="18" charset="0"/>
                                </a:rPr>
                                <m:t>𝑁</m:t>
                              </m:r>
                            </m:e>
                            <m:sub>
                              <m:r>
                                <a:rPr lang="en-US" sz="3200" b="0" i="1" smtClean="0">
                                  <a:latin typeface="Cambria Math" panose="02040503050406030204" pitchFamily="18" charset="0"/>
                                </a:rPr>
                                <m:t>2</m:t>
                              </m:r>
                            </m:sub>
                          </m:sSub>
                        </m:num>
                        <m:den>
                          <m:r>
                            <a:rPr lang="en-US" sz="3200" i="1">
                              <a:latin typeface="Cambria Math" panose="02040503050406030204" pitchFamily="18" charset="0"/>
                            </a:rPr>
                            <m:t>𝑑𝑡</m:t>
                          </m:r>
                        </m:den>
                      </m:f>
                      <m:r>
                        <a:rPr lang="en-US" sz="3200" i="1">
                          <a:latin typeface="Cambria Math" panose="02040503050406030204" pitchFamily="18" charset="0"/>
                        </a:rPr>
                        <m:t>=</m:t>
                      </m:r>
                      <m:sSub>
                        <m:sSubPr>
                          <m:ctrlPr>
                            <a:rPr lang="en-US" sz="3200" i="1" smtClean="0">
                              <a:latin typeface="Cambria Math" panose="02040503050406030204" pitchFamily="18" charset="0"/>
                            </a:rPr>
                          </m:ctrlPr>
                        </m:sSubPr>
                        <m:e>
                          <m:r>
                            <a:rPr lang="en-US" sz="3200" i="1" smtClean="0">
                              <a:latin typeface="Cambria Math" panose="02040503050406030204" pitchFamily="18" charset="0"/>
                            </a:rPr>
                            <m:t>𝑟</m:t>
                          </m:r>
                        </m:e>
                        <m:sub>
                          <m:r>
                            <a:rPr lang="en-US" sz="3200" b="0" i="1" smtClean="0">
                              <a:latin typeface="Cambria Math" panose="02040503050406030204" pitchFamily="18" charset="0"/>
                            </a:rPr>
                            <m:t>2</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b="0" i="1" smtClean="0">
                              <a:latin typeface="Cambria Math" panose="02040503050406030204" pitchFamily="18" charset="0"/>
                            </a:rPr>
                            <m:t>2</m:t>
                          </m:r>
                        </m:sub>
                      </m:sSub>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sSub>
                                <m:sSubPr>
                                  <m:ctrlPr>
                                    <a:rPr lang="en-US" sz="3200" i="1">
                                      <a:latin typeface="Cambria Math" panose="02040503050406030204" pitchFamily="18" charset="0"/>
                                    </a:rPr>
                                  </m:ctrlPr>
                                </m:sSubPr>
                                <m:e>
                                  <m:r>
                                    <a:rPr lang="en-US" sz="3200" i="1" smtClean="0">
                                      <a:latin typeface="Cambria Math" panose="02040503050406030204" pitchFamily="18" charset="0"/>
                                    </a:rPr>
                                    <m:t>𝐾</m:t>
                                  </m:r>
                                </m:e>
                                <m:sub>
                                  <m:r>
                                    <a:rPr lang="en-US" sz="3200" b="0" i="1" smtClean="0">
                                      <a:latin typeface="Cambria Math" panose="02040503050406030204" pitchFamily="18" charset="0"/>
                                    </a:rPr>
                                    <m:t>2</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b="0" i="1" smtClean="0">
                                      <a:latin typeface="Cambria Math" panose="02040503050406030204" pitchFamily="18" charset="0"/>
                                    </a:rPr>
                                    <m:t>2</m:t>
                                  </m:r>
                                </m:sub>
                              </m:sSub>
                              <m:r>
                                <a:rPr lang="en-US" sz="3200" i="1" smtClean="0">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𝛼</m:t>
                                  </m:r>
                                </m:e>
                                <m:sub>
                                  <m:r>
                                    <a:rPr lang="en-US" sz="3200" i="1">
                                      <a:latin typeface="Cambria Math" panose="02040503050406030204" pitchFamily="18" charset="0"/>
                                    </a:rPr>
                                    <m:t>21</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1</m:t>
                                  </m:r>
                                </m:sub>
                              </m:sSub>
                            </m:num>
                            <m:den>
                              <m:sSub>
                                <m:sSubPr>
                                  <m:ctrlPr>
                                    <a:rPr lang="en-US" sz="3200" i="1" smtClean="0">
                                      <a:latin typeface="Cambria Math" panose="02040503050406030204" pitchFamily="18" charset="0"/>
                                    </a:rPr>
                                  </m:ctrlPr>
                                </m:sSubPr>
                                <m:e>
                                  <m:r>
                                    <a:rPr lang="en-US" sz="3200" i="1" smtClean="0">
                                      <a:latin typeface="Cambria Math" panose="02040503050406030204" pitchFamily="18" charset="0"/>
                                    </a:rPr>
                                    <m:t>𝐾</m:t>
                                  </m:r>
                                </m:e>
                                <m:sub>
                                  <m:r>
                                    <a:rPr lang="en-US" sz="3200" b="0" i="1" smtClean="0">
                                      <a:latin typeface="Cambria Math" panose="02040503050406030204" pitchFamily="18" charset="0"/>
                                    </a:rPr>
                                    <m:t>2</m:t>
                                  </m:r>
                                </m:sub>
                              </m:sSub>
                            </m:den>
                          </m:f>
                        </m:e>
                      </m:d>
                    </m:oMath>
                  </m:oMathPara>
                </a14:m>
                <a:endParaRPr lang="en-US" sz="3200" dirty="0"/>
              </a:p>
              <a:p>
                <a:pPr marL="0" indent="0">
                  <a:buFont typeface="Arial" panose="020B0604020202020204" pitchFamily="34" charset="0"/>
                  <a:buNone/>
                </a:pPr>
                <a:r>
                  <a:rPr lang="en-US" sz="3200" dirty="0"/>
                  <a:t> </a:t>
                </a:r>
              </a:p>
              <a:p>
                <a:pPr marL="0" indent="0">
                  <a:buFont typeface="Arial" panose="020B0604020202020204" pitchFamily="34" charset="0"/>
                  <a:buNone/>
                </a:pPr>
                <a:r>
                  <a:rPr lang="en-US" sz="3200" dirty="0"/>
                  <a:t>	</a:t>
                </a:r>
              </a:p>
            </p:txBody>
          </p:sp>
        </mc:Choice>
        <mc:Fallback xmlns="">
          <p:sp>
            <p:nvSpPr>
              <p:cNvPr id="5" name="Content Placeholder 2">
                <a:extLst>
                  <a:ext uri="{FF2B5EF4-FFF2-40B4-BE49-F238E27FC236}">
                    <a16:creationId xmlns:a16="http://schemas.microsoft.com/office/drawing/2014/main" id="{C4D96E99-CA7B-4DAC-BA23-ECEADAB403F7}"/>
                  </a:ext>
                </a:extLst>
              </p:cNvPr>
              <p:cNvSpPr txBox="1">
                <a:spLocks noRot="1" noChangeAspect="1" noMove="1" noResize="1" noEditPoints="1" noAdjustHandles="1" noChangeArrowheads="1" noChangeShapeType="1" noTextEdit="1"/>
              </p:cNvSpPr>
              <p:nvPr/>
            </p:nvSpPr>
            <p:spPr>
              <a:xfrm>
                <a:off x="3132465" y="3606614"/>
                <a:ext cx="6006401" cy="1240402"/>
              </a:xfrm>
              <a:prstGeom prst="rect">
                <a:avLst/>
              </a:prstGeom>
              <a:blipFill>
                <a:blip r:embed="rId3"/>
                <a:stretch>
                  <a:fillRect/>
                </a:stretch>
              </a:blipFill>
            </p:spPr>
            <p:txBody>
              <a:bodyPr/>
              <a:lstStyle/>
              <a:p>
                <a:r>
                  <a:rPr lang="en-US">
                    <a:noFill/>
                  </a:rPr>
                  <a:t> </a:t>
                </a:r>
              </a:p>
            </p:txBody>
          </p:sp>
        </mc:Fallback>
      </mc:AlternateContent>
      <p:sp>
        <p:nvSpPr>
          <p:cNvPr id="45" name="Rectangle 44"/>
          <p:cNvSpPr/>
          <p:nvPr/>
        </p:nvSpPr>
        <p:spPr>
          <a:xfrm>
            <a:off x="5390147" y="1479884"/>
            <a:ext cx="4403558" cy="3729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7154780" y="5236565"/>
                <a:ext cx="4106778" cy="1384995"/>
              </a:xfrm>
              <a:prstGeom prst="rect">
                <a:avLst/>
              </a:prstGeom>
              <a:noFill/>
              <a:ln>
                <a:solidFill>
                  <a:schemeClr val="tx1"/>
                </a:solidFill>
              </a:ln>
            </p:spPr>
            <p:txBody>
              <a:bodyPr wrap="square" rtlCol="0">
                <a:spAutoFit/>
              </a:bodyPr>
              <a:lstStyle/>
              <a:p>
                <a14:m>
                  <m:oMath xmlns:m="http://schemas.openxmlformats.org/officeDocument/2006/math">
                    <m:sSub>
                      <m:sSubPr>
                        <m:ctrlPr>
                          <a:rPr lang="en-US" sz="2800" i="1" smtClean="0">
                            <a:latin typeface="Cambria Math" panose="02040503050406030204" pitchFamily="18" charset="0"/>
                          </a:rPr>
                        </m:ctrlPr>
                      </m:sSubPr>
                      <m:e>
                        <m:r>
                          <a:rPr lang="en-US" sz="2800" i="1">
                            <a:latin typeface="Cambria Math" panose="02040503050406030204" pitchFamily="18" charset="0"/>
                          </a:rPr>
                          <m:t>𝑟</m:t>
                        </m:r>
                      </m:e>
                      <m:sub>
                        <m:r>
                          <a:rPr lang="en-US" sz="2800" b="0" i="1" smtClean="0">
                            <a:latin typeface="Cambria Math" panose="02040503050406030204" pitchFamily="18" charset="0"/>
                          </a:rPr>
                          <m:t>𝑖</m:t>
                        </m:r>
                      </m:sub>
                    </m:sSub>
                  </m:oMath>
                </a14:m>
                <a:r>
                  <a:rPr lang="en-US" sz="2800" dirty="0"/>
                  <a:t> :	Intrinsic growth rate</a:t>
                </a:r>
              </a:p>
              <a:p>
                <a:endParaRPr lang="en-US" sz="2800" dirty="0"/>
              </a:p>
              <a:p>
                <a:endParaRPr lang="en-US" sz="2800" dirty="0"/>
              </a:p>
            </p:txBody>
          </p:sp>
        </mc:Choice>
        <mc:Fallback xmlns="">
          <p:sp>
            <p:nvSpPr>
              <p:cNvPr id="8" name="TextBox 7"/>
              <p:cNvSpPr txBox="1">
                <a:spLocks noRot="1" noChangeAspect="1" noMove="1" noResize="1" noEditPoints="1" noAdjustHandles="1" noChangeArrowheads="1" noChangeShapeType="1" noTextEdit="1"/>
              </p:cNvSpPr>
              <p:nvPr/>
            </p:nvSpPr>
            <p:spPr>
              <a:xfrm>
                <a:off x="7154780" y="5236565"/>
                <a:ext cx="4106778" cy="1384995"/>
              </a:xfrm>
              <a:prstGeom prst="rect">
                <a:avLst/>
              </a:prstGeom>
              <a:blipFill>
                <a:blip r:embed="rId6"/>
                <a:stretch>
                  <a:fillRect t="-3493" r="-593"/>
                </a:stretch>
              </a:blipFill>
              <a:ln>
                <a:solidFill>
                  <a:schemeClr val="tx1"/>
                </a:solidFill>
              </a:ln>
            </p:spPr>
            <p:txBody>
              <a:bodyPr/>
              <a:lstStyle/>
              <a:p>
                <a:r>
                  <a:rPr lang="en-US">
                    <a:noFill/>
                  </a:rPr>
                  <a:t> </a:t>
                </a:r>
              </a:p>
            </p:txBody>
          </p:sp>
        </mc:Fallback>
      </mc:AlternateContent>
      <p:sp>
        <p:nvSpPr>
          <p:cNvPr id="14" name="Title 1">
            <a:extLst>
              <a:ext uri="{FF2B5EF4-FFF2-40B4-BE49-F238E27FC236}">
                <a16:creationId xmlns:a16="http://schemas.microsoft.com/office/drawing/2014/main" id="{25B65EB5-1363-4827-B001-C129FB6439CC}"/>
              </a:ext>
            </a:extLst>
          </p:cNvPr>
          <p:cNvSpPr>
            <a:spLocks noGrp="1"/>
          </p:cNvSpPr>
          <p:nvPr>
            <p:ph type="title"/>
          </p:nvPr>
        </p:nvSpPr>
        <p:spPr>
          <a:xfrm>
            <a:off x="838200" y="-164265"/>
            <a:ext cx="10515600" cy="1325563"/>
          </a:xfrm>
        </p:spPr>
        <p:txBody>
          <a:bodyPr/>
          <a:lstStyle/>
          <a:p>
            <a:pPr algn="ctr"/>
            <a:r>
              <a:rPr lang="en-US" dirty="0" err="1"/>
              <a:t>Lotka-Volterra</a:t>
            </a:r>
            <a:r>
              <a:rPr lang="en-US" dirty="0"/>
              <a:t> model of mutualism</a:t>
            </a:r>
          </a:p>
        </p:txBody>
      </p:sp>
      <p:pic>
        <p:nvPicPr>
          <p:cNvPr id="15" name="Picture 8" descr="Allium unifolium (oneleaf onion) with Bumblebee - grid24_12">
            <a:extLst>
              <a:ext uri="{FF2B5EF4-FFF2-40B4-BE49-F238E27FC236}">
                <a16:creationId xmlns:a16="http://schemas.microsoft.com/office/drawing/2014/main" id="{E602D1CE-934A-4C9B-A86F-E04AC132220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03110" y="3495173"/>
            <a:ext cx="1498243" cy="1546059"/>
          </a:xfrm>
          <a:prstGeom prst="rect">
            <a:avLst/>
          </a:prstGeom>
          <a:noFill/>
          <a:effectLst>
            <a:innerShdw blurRad="114300">
              <a:prstClr val="black"/>
            </a:innerShdw>
            <a:softEdge rad="12700"/>
          </a:effectLst>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7CE1D11C-88AF-4448-9E19-E94EF03B5F97}"/>
              </a:ext>
            </a:extLst>
          </p:cNvPr>
          <p:cNvPicPr>
            <a:picLocks noChangeAspect="1"/>
          </p:cNvPicPr>
          <p:nvPr/>
        </p:nvPicPr>
        <p:blipFill>
          <a:blip r:embed="rId8"/>
          <a:stretch>
            <a:fillRect/>
          </a:stretch>
        </p:blipFill>
        <p:spPr>
          <a:xfrm>
            <a:off x="1606904" y="1467851"/>
            <a:ext cx="1249844" cy="1763629"/>
          </a:xfrm>
          <a:prstGeom prst="rect">
            <a:avLst/>
          </a:prstGeom>
        </p:spPr>
      </p:pic>
      <p:sp>
        <p:nvSpPr>
          <p:cNvPr id="17" name="Rectangle 16">
            <a:extLst>
              <a:ext uri="{FF2B5EF4-FFF2-40B4-BE49-F238E27FC236}">
                <a16:creationId xmlns:a16="http://schemas.microsoft.com/office/drawing/2014/main" id="{46544389-F1E0-4B6C-A4E2-CA6A4C7567D0}"/>
              </a:ext>
            </a:extLst>
          </p:cNvPr>
          <p:cNvSpPr/>
          <p:nvPr/>
        </p:nvSpPr>
        <p:spPr>
          <a:xfrm>
            <a:off x="703053" y="5639191"/>
            <a:ext cx="4003532" cy="830997"/>
          </a:xfrm>
          <a:prstGeom prst="rect">
            <a:avLst/>
          </a:prstGeom>
        </p:spPr>
        <p:txBody>
          <a:bodyPr wrap="none">
            <a:spAutoFit/>
          </a:bodyPr>
          <a:lstStyle/>
          <a:p>
            <a:r>
              <a:rPr lang="en-US" sz="2400" dirty="0" err="1"/>
              <a:t>Gause</a:t>
            </a:r>
            <a:r>
              <a:rPr lang="en-US" sz="2400" dirty="0"/>
              <a:t> and Witt (1935)</a:t>
            </a:r>
          </a:p>
          <a:p>
            <a:r>
              <a:rPr lang="en-US" sz="2400" dirty="0" err="1"/>
              <a:t>Vandermeer</a:t>
            </a:r>
            <a:r>
              <a:rPr lang="en-US" sz="2400" dirty="0"/>
              <a:t> &amp; Boucher (1978)</a:t>
            </a:r>
          </a:p>
        </p:txBody>
      </p:sp>
    </p:spTree>
    <p:extLst>
      <p:ext uri="{BB962C8B-B14F-4D97-AF65-F5344CB8AC3E}">
        <p14:creationId xmlns:p14="http://schemas.microsoft.com/office/powerpoint/2010/main" val="1642051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A1ACFB2-23CE-4CBD-B60D-1CD1A2F1EC66}"/>
              </a:ext>
            </a:extLst>
          </p:cNvPr>
          <p:cNvSpPr txBox="1"/>
          <p:nvPr/>
        </p:nvSpPr>
        <p:spPr>
          <a:xfrm>
            <a:off x="854813" y="1194349"/>
            <a:ext cx="10515600" cy="3339376"/>
          </a:xfrm>
          <a:prstGeom prst="rect">
            <a:avLst/>
          </a:prstGeom>
          <a:noFill/>
        </p:spPr>
        <p:txBody>
          <a:bodyPr wrap="square">
            <a:spAutoFit/>
          </a:bodyPr>
          <a:lstStyle/>
          <a:p>
            <a:pPr marL="342900" indent="-342900" algn="l">
              <a:spcAft>
                <a:spcPts val="600"/>
              </a:spcAft>
              <a:buFont typeface="Arial" panose="020B0604020202020204" pitchFamily="34" charset="0"/>
              <a:buChar char="•"/>
            </a:pPr>
            <a:r>
              <a:rPr lang="en-US" sz="2800" b="0" i="0" dirty="0">
                <a:effectLst/>
              </a:rPr>
              <a:t>L-V model assumes </a:t>
            </a:r>
            <a:r>
              <a:rPr lang="en-US" sz="2800" dirty="0"/>
              <a:t>mutualistic </a:t>
            </a:r>
            <a:r>
              <a:rPr lang="en-US" sz="2800" b="0" i="0" dirty="0">
                <a:effectLst/>
              </a:rPr>
              <a:t>benefits increase linearly with the abundance of mutualistic partners.</a:t>
            </a:r>
          </a:p>
          <a:p>
            <a:pPr marL="342900" indent="-342900" algn="l">
              <a:spcAft>
                <a:spcPts val="600"/>
              </a:spcAft>
              <a:buFont typeface="Arial" panose="020B0604020202020204" pitchFamily="34" charset="0"/>
              <a:buChar char="•"/>
            </a:pPr>
            <a:r>
              <a:rPr lang="en-US" sz="2800" dirty="0"/>
              <a:t>C</a:t>
            </a:r>
            <a:r>
              <a:rPr lang="en-US" sz="2800" b="0" i="0" dirty="0">
                <a:effectLst/>
              </a:rPr>
              <a:t>auses the positive feedback loop that drives the abundance of the populations to infinity.</a:t>
            </a:r>
          </a:p>
          <a:p>
            <a:pPr marL="342900" indent="-342900" algn="l">
              <a:spcAft>
                <a:spcPts val="600"/>
              </a:spcAft>
              <a:buFont typeface="Arial" panose="020B0604020202020204" pitchFamily="34" charset="0"/>
              <a:buChar char="•"/>
            </a:pPr>
            <a:r>
              <a:rPr lang="en-US" sz="2800" dirty="0"/>
              <a:t>B</a:t>
            </a:r>
            <a:r>
              <a:rPr lang="en-US" sz="2800" b="0" i="0" dirty="0">
                <a:effectLst/>
              </a:rPr>
              <a:t>enefits saturate (e.g., fixed number of ovules per plant, consumption saturation).</a:t>
            </a:r>
          </a:p>
          <a:p>
            <a:pPr marL="342900" indent="-342900" algn="l">
              <a:spcAft>
                <a:spcPts val="600"/>
              </a:spcAft>
              <a:buFont typeface="Arial" panose="020B0604020202020204" pitchFamily="34" charset="0"/>
              <a:buChar char="•"/>
            </a:pPr>
            <a:r>
              <a:rPr lang="en-US" sz="2800" b="0" i="0" dirty="0">
                <a:effectLst/>
              </a:rPr>
              <a:t>Saturation as </a:t>
            </a:r>
            <a:r>
              <a:rPr lang="en-US" sz="2800" b="0" i="0" dirty="0" err="1">
                <a:effectLst/>
              </a:rPr>
              <a:t>Holling</a:t>
            </a:r>
            <a:r>
              <a:rPr lang="en-US" sz="2800" b="0" i="0" dirty="0">
                <a:effectLst/>
              </a:rPr>
              <a:t> type II functional response.</a:t>
            </a:r>
          </a:p>
        </p:txBody>
      </p:sp>
      <p:sp>
        <p:nvSpPr>
          <p:cNvPr id="6" name="Title 1">
            <a:extLst>
              <a:ext uri="{FF2B5EF4-FFF2-40B4-BE49-F238E27FC236}">
                <a16:creationId xmlns:a16="http://schemas.microsoft.com/office/drawing/2014/main" id="{9666F3DB-46A8-42A8-B60D-A42011DA81E2}"/>
              </a:ext>
            </a:extLst>
          </p:cNvPr>
          <p:cNvSpPr>
            <a:spLocks noGrp="1"/>
          </p:cNvSpPr>
          <p:nvPr>
            <p:ph type="title"/>
          </p:nvPr>
        </p:nvSpPr>
        <p:spPr>
          <a:xfrm>
            <a:off x="838200" y="-164265"/>
            <a:ext cx="10515600" cy="1325563"/>
          </a:xfrm>
        </p:spPr>
        <p:txBody>
          <a:bodyPr/>
          <a:lstStyle/>
          <a:p>
            <a:pPr algn="ctr"/>
            <a:r>
              <a:rPr lang="en-US" dirty="0"/>
              <a:t>Adding saturating benefits</a:t>
            </a:r>
          </a:p>
        </p:txBody>
      </p:sp>
      <p:sp>
        <p:nvSpPr>
          <p:cNvPr id="8" name="TextBox 7">
            <a:extLst>
              <a:ext uri="{FF2B5EF4-FFF2-40B4-BE49-F238E27FC236}">
                <a16:creationId xmlns:a16="http://schemas.microsoft.com/office/drawing/2014/main" id="{D311016A-4980-4688-8C49-091277FC18C4}"/>
              </a:ext>
            </a:extLst>
          </p:cNvPr>
          <p:cNvSpPr txBox="1"/>
          <p:nvPr/>
        </p:nvSpPr>
        <p:spPr>
          <a:xfrm>
            <a:off x="1109995" y="5221630"/>
            <a:ext cx="10260418" cy="1384995"/>
          </a:xfrm>
          <a:prstGeom prst="rect">
            <a:avLst/>
          </a:prstGeom>
          <a:noFill/>
        </p:spPr>
        <p:txBody>
          <a:bodyPr wrap="square">
            <a:spAutoFit/>
          </a:bodyPr>
          <a:lstStyle/>
          <a:p>
            <a:pPr algn="l"/>
            <a:r>
              <a:rPr lang="en-US" sz="2800" b="1" i="0" dirty="0">
                <a:effectLst/>
              </a:rPr>
              <a:t>Exercise 13</a:t>
            </a:r>
            <a:r>
              <a:rPr lang="en-US" sz="2800" b="0" i="0" dirty="0">
                <a:effectLst/>
              </a:rPr>
              <a:t>: Sketch a diagram approximating how isoclines of the L-V model might change with saturation of benefit accrual between both mutualists.</a:t>
            </a:r>
          </a:p>
        </p:txBody>
      </p:sp>
    </p:spTree>
    <p:extLst>
      <p:ext uri="{BB962C8B-B14F-4D97-AF65-F5344CB8AC3E}">
        <p14:creationId xmlns:p14="http://schemas.microsoft.com/office/powerpoint/2010/main" val="2875222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p:cNvSpPr/>
          <p:nvPr/>
        </p:nvSpPr>
        <p:spPr>
          <a:xfrm>
            <a:off x="7126705" y="3345712"/>
            <a:ext cx="1636295" cy="1094872"/>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7048733" y="1603745"/>
            <a:ext cx="1636295" cy="1094872"/>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rot="1406628">
            <a:off x="5607407" y="3511939"/>
            <a:ext cx="1928416" cy="1243454"/>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rot="1406628">
            <a:off x="5529661" y="1847326"/>
            <a:ext cx="1922099" cy="1235674"/>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130710" y="3340767"/>
            <a:ext cx="1636295" cy="109487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7050505" y="1600201"/>
            <a:ext cx="1636295" cy="109487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C4D96E99-CA7B-4DAC-BA23-ECEADAB403F7}"/>
                  </a:ext>
                </a:extLst>
              </p:cNvPr>
              <p:cNvSpPr>
                <a:spLocks noGrp="1"/>
              </p:cNvSpPr>
              <p:nvPr>
                <p:ph idx="1"/>
              </p:nvPr>
            </p:nvSpPr>
            <p:spPr>
              <a:xfrm>
                <a:off x="3092799" y="1900990"/>
                <a:ext cx="6006401" cy="1240402"/>
              </a:xfrm>
            </p:spPr>
            <p:txBody>
              <a:bodyPr>
                <a:noAutofit/>
              </a:bodyPr>
              <a:lstStyle/>
              <a:p>
                <a:pPr marL="0" indent="0">
                  <a:buNone/>
                </a:pPr>
                <a14:m>
                  <m:oMathPara xmlns:m="http://schemas.openxmlformats.org/officeDocument/2006/math">
                    <m:oMathParaPr>
                      <m:jc m:val="centerGroup"/>
                    </m:oMathParaPr>
                    <m:oMath xmlns:m="http://schemas.openxmlformats.org/officeDocument/2006/math">
                      <m:f>
                        <m:fPr>
                          <m:ctrlPr>
                            <a:rPr lang="en-US" sz="3200" i="1" smtClean="0">
                              <a:latin typeface="Cambria Math" panose="02040503050406030204" pitchFamily="18" charset="0"/>
                            </a:rPr>
                          </m:ctrlPr>
                        </m:fPr>
                        <m:num>
                          <m:r>
                            <a:rPr lang="en-US" sz="3200" i="1">
                              <a:latin typeface="Cambria Math" panose="02040503050406030204" pitchFamily="18" charset="0"/>
                            </a:rPr>
                            <m:t>𝑑</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𝑁</m:t>
                              </m:r>
                            </m:e>
                            <m:sub>
                              <m:r>
                                <a:rPr lang="en-US" sz="3200" b="0" i="1" smtClean="0">
                                  <a:latin typeface="Cambria Math" panose="02040503050406030204" pitchFamily="18" charset="0"/>
                                </a:rPr>
                                <m:t>1</m:t>
                              </m:r>
                            </m:sub>
                          </m:sSub>
                        </m:num>
                        <m:den>
                          <m:r>
                            <a:rPr lang="en-US" sz="3200" i="1">
                              <a:latin typeface="Cambria Math" panose="02040503050406030204" pitchFamily="18" charset="0"/>
                            </a:rPr>
                            <m:t>𝑑𝑡</m:t>
                          </m:r>
                        </m:den>
                      </m:f>
                      <m:r>
                        <a:rPr lang="en-US" sz="3200" i="1">
                          <a:latin typeface="Cambria Math" panose="02040503050406030204" pitchFamily="18" charset="0"/>
                        </a:rPr>
                        <m:t>=</m:t>
                      </m:r>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𝑟</m:t>
                          </m:r>
                        </m:e>
                        <m:sub>
                          <m:r>
                            <a:rPr lang="en-US" sz="3200" b="0" i="1" smtClean="0">
                              <a:latin typeface="Cambria Math" panose="02040503050406030204" pitchFamily="18" charset="0"/>
                            </a:rPr>
                            <m:t>1</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1</m:t>
                          </m:r>
                        </m:sub>
                      </m:sSub>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sSub>
                                <m:sSubPr>
                                  <m:ctrlPr>
                                    <a:rPr lang="en-US" sz="3200" i="1">
                                      <a:latin typeface="Cambria Math" panose="02040503050406030204" pitchFamily="18" charset="0"/>
                                    </a:rPr>
                                  </m:ctrlPr>
                                </m:sSubPr>
                                <m:e>
                                  <m:r>
                                    <a:rPr lang="en-US" sz="3200" b="0" i="1" smtClean="0">
                                      <a:latin typeface="Cambria Math" panose="02040503050406030204" pitchFamily="18" charset="0"/>
                                    </a:rPr>
                                    <m:t>𝐾</m:t>
                                  </m:r>
                                </m:e>
                                <m:sub>
                                  <m:r>
                                    <a:rPr lang="en-US" sz="3200" i="1">
                                      <a:latin typeface="Cambria Math" panose="02040503050406030204" pitchFamily="18" charset="0"/>
                                    </a:rPr>
                                    <m:t>1</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1</m:t>
                                  </m:r>
                                </m:sub>
                              </m:sSub>
                              <m:r>
                                <a:rPr lang="en-US" sz="3200" b="0" i="1" smtClean="0">
                                  <a:latin typeface="Cambria Math" panose="02040503050406030204" pitchFamily="18" charset="0"/>
                                </a:rPr>
                                <m:t>+</m:t>
                              </m:r>
                              <m:sSub>
                                <m:sSubPr>
                                  <m:ctrlPr>
                                    <a:rPr lang="en-US" sz="3200" i="1">
                                      <a:latin typeface="Cambria Math" panose="02040503050406030204" pitchFamily="18" charset="0"/>
                                    </a:rPr>
                                  </m:ctrlPr>
                                </m:sSubPr>
                                <m:e>
                                  <m:r>
                                    <a:rPr lang="en-US" sz="3200" i="1" smtClean="0">
                                      <a:latin typeface="Cambria Math" panose="02040503050406030204" pitchFamily="18" charset="0"/>
                                      <a:ea typeface="Cambria Math" panose="02040503050406030204" pitchFamily="18" charset="0"/>
                                    </a:rPr>
                                    <m:t>𝛼</m:t>
                                  </m:r>
                                </m:e>
                                <m:sub>
                                  <m:r>
                                    <a:rPr lang="en-US" sz="3200" i="1">
                                      <a:latin typeface="Cambria Math" panose="02040503050406030204" pitchFamily="18" charset="0"/>
                                    </a:rPr>
                                    <m:t>1</m:t>
                                  </m:r>
                                  <m:r>
                                    <a:rPr lang="en-US" sz="3200" b="0" i="1" smtClean="0">
                                      <a:latin typeface="Cambria Math" panose="02040503050406030204" pitchFamily="18" charset="0"/>
                                    </a:rPr>
                                    <m:t>2</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b="0" i="1" smtClean="0">
                                      <a:latin typeface="Cambria Math" panose="02040503050406030204" pitchFamily="18" charset="0"/>
                                    </a:rPr>
                                    <m:t>2</m:t>
                                  </m:r>
                                </m:sub>
                              </m:sSub>
                            </m:num>
                            <m:den>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𝐾</m:t>
                                  </m:r>
                                </m:e>
                                <m:sub>
                                  <m:r>
                                    <a:rPr lang="en-US" sz="3200" i="1">
                                      <a:latin typeface="Cambria Math" panose="02040503050406030204" pitchFamily="18" charset="0"/>
                                    </a:rPr>
                                    <m:t>1</m:t>
                                  </m:r>
                                </m:sub>
                              </m:sSub>
                            </m:den>
                          </m:f>
                        </m:e>
                      </m:d>
                    </m:oMath>
                  </m:oMathPara>
                </a14:m>
                <a:endParaRPr lang="en-US" sz="3200" dirty="0"/>
              </a:p>
              <a:p>
                <a:pPr marL="0" indent="0">
                  <a:buNone/>
                </a:pPr>
                <a:r>
                  <a:rPr lang="en-US" sz="3200" dirty="0"/>
                  <a:t> </a:t>
                </a:r>
              </a:p>
              <a:p>
                <a:pPr marL="0" indent="0">
                  <a:buNone/>
                </a:pPr>
                <a:r>
                  <a:rPr lang="en-US" sz="3200" dirty="0"/>
                  <a:t>	</a:t>
                </a:r>
              </a:p>
            </p:txBody>
          </p:sp>
        </mc:Choice>
        <mc:Fallback xmlns="">
          <p:sp>
            <p:nvSpPr>
              <p:cNvPr id="4" name="Content Placeholder 2">
                <a:extLst>
                  <a:ext uri="{FF2B5EF4-FFF2-40B4-BE49-F238E27FC236}">
                    <a16:creationId xmlns:a16="http://schemas.microsoft.com/office/drawing/2014/main" id="{C4D96E99-CA7B-4DAC-BA23-ECEADAB403F7}"/>
                  </a:ext>
                </a:extLst>
              </p:cNvPr>
              <p:cNvSpPr>
                <a:spLocks noGrp="1" noRot="1" noChangeAspect="1" noMove="1" noResize="1" noEditPoints="1" noAdjustHandles="1" noChangeArrowheads="1" noChangeShapeType="1" noTextEdit="1"/>
              </p:cNvSpPr>
              <p:nvPr>
                <p:ph idx="1"/>
              </p:nvPr>
            </p:nvSpPr>
            <p:spPr>
              <a:xfrm>
                <a:off x="3092799" y="1900990"/>
                <a:ext cx="6006401" cy="1240402"/>
              </a:xfr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C4D96E99-CA7B-4DAC-BA23-ECEADAB403F7}"/>
                  </a:ext>
                </a:extLst>
              </p:cNvPr>
              <p:cNvSpPr txBox="1">
                <a:spLocks/>
              </p:cNvSpPr>
              <p:nvPr/>
            </p:nvSpPr>
            <p:spPr>
              <a:xfrm>
                <a:off x="3132465" y="3606614"/>
                <a:ext cx="6006401" cy="12404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
                        <m:fPr>
                          <m:ctrlPr>
                            <a:rPr lang="en-US" sz="3200" i="1" smtClean="0">
                              <a:latin typeface="Cambria Math" panose="02040503050406030204" pitchFamily="18" charset="0"/>
                            </a:rPr>
                          </m:ctrlPr>
                        </m:fPr>
                        <m:num>
                          <m:r>
                            <a:rPr lang="en-US" sz="3200" i="1">
                              <a:latin typeface="Cambria Math" panose="02040503050406030204" pitchFamily="18" charset="0"/>
                            </a:rPr>
                            <m:t>𝑑</m:t>
                          </m:r>
                          <m:sSub>
                            <m:sSubPr>
                              <m:ctrlPr>
                                <a:rPr lang="en-US" sz="3200" i="1" smtClean="0">
                                  <a:latin typeface="Cambria Math" panose="02040503050406030204" pitchFamily="18" charset="0"/>
                                </a:rPr>
                              </m:ctrlPr>
                            </m:sSubPr>
                            <m:e>
                              <m:r>
                                <a:rPr lang="en-US" sz="3200" i="1" smtClean="0">
                                  <a:latin typeface="Cambria Math" panose="02040503050406030204" pitchFamily="18" charset="0"/>
                                </a:rPr>
                                <m:t>𝑁</m:t>
                              </m:r>
                            </m:e>
                            <m:sub>
                              <m:r>
                                <a:rPr lang="en-US" sz="3200" b="0" i="1" smtClean="0">
                                  <a:latin typeface="Cambria Math" panose="02040503050406030204" pitchFamily="18" charset="0"/>
                                </a:rPr>
                                <m:t>2</m:t>
                              </m:r>
                            </m:sub>
                          </m:sSub>
                        </m:num>
                        <m:den>
                          <m:r>
                            <a:rPr lang="en-US" sz="3200" i="1">
                              <a:latin typeface="Cambria Math" panose="02040503050406030204" pitchFamily="18" charset="0"/>
                            </a:rPr>
                            <m:t>𝑑𝑡</m:t>
                          </m:r>
                        </m:den>
                      </m:f>
                      <m:r>
                        <a:rPr lang="en-US" sz="3200" i="1">
                          <a:latin typeface="Cambria Math" panose="02040503050406030204" pitchFamily="18" charset="0"/>
                        </a:rPr>
                        <m:t>=</m:t>
                      </m:r>
                      <m:sSub>
                        <m:sSubPr>
                          <m:ctrlPr>
                            <a:rPr lang="en-US" sz="3200" i="1" smtClean="0">
                              <a:latin typeface="Cambria Math" panose="02040503050406030204" pitchFamily="18" charset="0"/>
                            </a:rPr>
                          </m:ctrlPr>
                        </m:sSubPr>
                        <m:e>
                          <m:r>
                            <a:rPr lang="en-US" sz="3200" i="1" smtClean="0">
                              <a:latin typeface="Cambria Math" panose="02040503050406030204" pitchFamily="18" charset="0"/>
                            </a:rPr>
                            <m:t>𝑟</m:t>
                          </m:r>
                        </m:e>
                        <m:sub>
                          <m:r>
                            <a:rPr lang="en-US" sz="3200" b="0" i="1" smtClean="0">
                              <a:latin typeface="Cambria Math" panose="02040503050406030204" pitchFamily="18" charset="0"/>
                            </a:rPr>
                            <m:t>2</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b="0" i="1" smtClean="0">
                              <a:latin typeface="Cambria Math" panose="02040503050406030204" pitchFamily="18" charset="0"/>
                            </a:rPr>
                            <m:t>2</m:t>
                          </m:r>
                        </m:sub>
                      </m:sSub>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sSub>
                                <m:sSubPr>
                                  <m:ctrlPr>
                                    <a:rPr lang="en-US" sz="3200" i="1">
                                      <a:latin typeface="Cambria Math" panose="02040503050406030204" pitchFamily="18" charset="0"/>
                                    </a:rPr>
                                  </m:ctrlPr>
                                </m:sSubPr>
                                <m:e>
                                  <m:r>
                                    <a:rPr lang="en-US" sz="3200" i="1" smtClean="0">
                                      <a:latin typeface="Cambria Math" panose="02040503050406030204" pitchFamily="18" charset="0"/>
                                    </a:rPr>
                                    <m:t>𝐾</m:t>
                                  </m:r>
                                </m:e>
                                <m:sub>
                                  <m:r>
                                    <a:rPr lang="en-US" sz="3200" b="0" i="1" smtClean="0">
                                      <a:latin typeface="Cambria Math" panose="02040503050406030204" pitchFamily="18" charset="0"/>
                                    </a:rPr>
                                    <m:t>2</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b="0" i="1" smtClean="0">
                                      <a:latin typeface="Cambria Math" panose="02040503050406030204" pitchFamily="18" charset="0"/>
                                    </a:rPr>
                                    <m:t>2</m:t>
                                  </m:r>
                                </m:sub>
                              </m:sSub>
                              <m:r>
                                <a:rPr lang="en-US" sz="3200" i="1" smtClean="0">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𝛼</m:t>
                                  </m:r>
                                </m:e>
                                <m:sub>
                                  <m:r>
                                    <a:rPr lang="en-US" sz="3200" i="1">
                                      <a:latin typeface="Cambria Math" panose="02040503050406030204" pitchFamily="18" charset="0"/>
                                    </a:rPr>
                                    <m:t>21</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1</m:t>
                                  </m:r>
                                </m:sub>
                              </m:sSub>
                            </m:num>
                            <m:den>
                              <m:sSub>
                                <m:sSubPr>
                                  <m:ctrlPr>
                                    <a:rPr lang="en-US" sz="3200" i="1" smtClean="0">
                                      <a:latin typeface="Cambria Math" panose="02040503050406030204" pitchFamily="18" charset="0"/>
                                    </a:rPr>
                                  </m:ctrlPr>
                                </m:sSubPr>
                                <m:e>
                                  <m:r>
                                    <a:rPr lang="en-US" sz="3200" i="1" smtClean="0">
                                      <a:latin typeface="Cambria Math" panose="02040503050406030204" pitchFamily="18" charset="0"/>
                                    </a:rPr>
                                    <m:t>𝐾</m:t>
                                  </m:r>
                                </m:e>
                                <m:sub>
                                  <m:r>
                                    <a:rPr lang="en-US" sz="3200" b="0" i="1" smtClean="0">
                                      <a:latin typeface="Cambria Math" panose="02040503050406030204" pitchFamily="18" charset="0"/>
                                    </a:rPr>
                                    <m:t>2</m:t>
                                  </m:r>
                                </m:sub>
                              </m:sSub>
                            </m:den>
                          </m:f>
                        </m:e>
                      </m:d>
                    </m:oMath>
                  </m:oMathPara>
                </a14:m>
                <a:endParaRPr lang="en-US" sz="3200" dirty="0"/>
              </a:p>
              <a:p>
                <a:pPr marL="0" indent="0">
                  <a:buFont typeface="Arial" panose="020B0604020202020204" pitchFamily="34" charset="0"/>
                  <a:buNone/>
                </a:pPr>
                <a:r>
                  <a:rPr lang="en-US" sz="3200" dirty="0"/>
                  <a:t> </a:t>
                </a:r>
              </a:p>
              <a:p>
                <a:pPr marL="0" indent="0">
                  <a:buFont typeface="Arial" panose="020B0604020202020204" pitchFamily="34" charset="0"/>
                  <a:buNone/>
                </a:pPr>
                <a:r>
                  <a:rPr lang="en-US" sz="3200" dirty="0"/>
                  <a:t>	</a:t>
                </a:r>
              </a:p>
            </p:txBody>
          </p:sp>
        </mc:Choice>
        <mc:Fallback xmlns="">
          <p:sp>
            <p:nvSpPr>
              <p:cNvPr id="5" name="Content Placeholder 2">
                <a:extLst>
                  <a:ext uri="{FF2B5EF4-FFF2-40B4-BE49-F238E27FC236}">
                    <a16:creationId xmlns:a16="http://schemas.microsoft.com/office/drawing/2014/main" id="{C4D96E99-CA7B-4DAC-BA23-ECEADAB403F7}"/>
                  </a:ext>
                </a:extLst>
              </p:cNvPr>
              <p:cNvSpPr txBox="1">
                <a:spLocks noRot="1" noChangeAspect="1" noMove="1" noResize="1" noEditPoints="1" noAdjustHandles="1" noChangeArrowheads="1" noChangeShapeType="1" noTextEdit="1"/>
              </p:cNvSpPr>
              <p:nvPr/>
            </p:nvSpPr>
            <p:spPr>
              <a:xfrm>
                <a:off x="3132465" y="3606614"/>
                <a:ext cx="6006401" cy="1240402"/>
              </a:xfrm>
              <a:prstGeom prst="rect">
                <a:avLst/>
              </a:prstGeom>
              <a:blipFill>
                <a:blip r:embed="rId4"/>
                <a:stretch>
                  <a:fillRect/>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7144147" y="5215300"/>
                <a:ext cx="4287252" cy="1419684"/>
              </a:xfrm>
              <a:prstGeom prst="rect">
                <a:avLst/>
              </a:prstGeom>
              <a:noFill/>
              <a:ln>
                <a:solidFill>
                  <a:schemeClr val="tx1"/>
                </a:solidFill>
              </a:ln>
            </p:spPr>
            <p:txBody>
              <a:bodyPr wrap="square" rtlCol="0">
                <a:spAutoFit/>
              </a:bodyPr>
              <a:lstStyle/>
              <a:p>
                <a14:m>
                  <m:oMath xmlns:m="http://schemas.openxmlformats.org/officeDocument/2006/math">
                    <m:sSub>
                      <m:sSubPr>
                        <m:ctrlPr>
                          <a:rPr lang="en-US" sz="2800" i="1" smtClean="0">
                            <a:latin typeface="Cambria Math" panose="02040503050406030204" pitchFamily="18" charset="0"/>
                          </a:rPr>
                        </m:ctrlPr>
                      </m:sSubPr>
                      <m:e>
                        <m:r>
                          <a:rPr lang="en-US" sz="2800" i="1">
                            <a:latin typeface="Cambria Math" panose="02040503050406030204" pitchFamily="18" charset="0"/>
                          </a:rPr>
                          <m:t>𝑟</m:t>
                        </m:r>
                      </m:e>
                      <m:sub>
                        <m:r>
                          <a:rPr lang="en-US" sz="2800" b="0" i="1" smtClean="0">
                            <a:latin typeface="Cambria Math" panose="02040503050406030204" pitchFamily="18" charset="0"/>
                          </a:rPr>
                          <m:t>𝑖</m:t>
                        </m:r>
                      </m:sub>
                    </m:sSub>
                  </m:oMath>
                </a14:m>
                <a:r>
                  <a:rPr lang="en-US" sz="2800" dirty="0"/>
                  <a:t> : Intrinsic growth rate</a:t>
                </a:r>
              </a:p>
              <a:p>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𝛼</m:t>
                        </m:r>
                      </m:e>
                      <m:sub>
                        <m:r>
                          <a:rPr lang="en-US" sz="2800" b="0" i="1" smtClean="0">
                            <a:latin typeface="Cambria Math" panose="02040503050406030204" pitchFamily="18" charset="0"/>
                          </a:rPr>
                          <m:t>𝑖𝑗</m:t>
                        </m:r>
                      </m:sub>
                    </m:sSub>
                  </m:oMath>
                </a14:m>
                <a:r>
                  <a:rPr lang="en-US" sz="2800" i="1" dirty="0"/>
                  <a:t> </a:t>
                </a:r>
                <a:r>
                  <a:rPr lang="en-US" sz="2800" dirty="0"/>
                  <a:t>: Interaction strength</a:t>
                </a:r>
              </a:p>
              <a:p>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𝐾</m:t>
                        </m:r>
                      </m:e>
                      <m:sub>
                        <m:r>
                          <a:rPr lang="en-US" sz="2800" b="0" i="1" smtClean="0">
                            <a:latin typeface="Cambria Math" panose="02040503050406030204" pitchFamily="18" charset="0"/>
                          </a:rPr>
                          <m:t>𝑖</m:t>
                        </m:r>
                      </m:sub>
                    </m:sSub>
                  </m:oMath>
                </a14:m>
                <a:r>
                  <a:rPr lang="en-US" sz="2800" dirty="0"/>
                  <a:t>:  Carrying capacity</a:t>
                </a:r>
              </a:p>
            </p:txBody>
          </p:sp>
        </mc:Choice>
        <mc:Fallback xmlns="">
          <p:sp>
            <p:nvSpPr>
              <p:cNvPr id="6" name="TextBox 5"/>
              <p:cNvSpPr txBox="1">
                <a:spLocks noRot="1" noChangeAspect="1" noMove="1" noResize="1" noEditPoints="1" noAdjustHandles="1" noChangeArrowheads="1" noChangeShapeType="1" noTextEdit="1"/>
              </p:cNvSpPr>
              <p:nvPr/>
            </p:nvSpPr>
            <p:spPr>
              <a:xfrm>
                <a:off x="7144147" y="5215300"/>
                <a:ext cx="4287252" cy="1419684"/>
              </a:xfrm>
              <a:prstGeom prst="rect">
                <a:avLst/>
              </a:prstGeom>
              <a:blipFill>
                <a:blip r:embed="rId5"/>
                <a:stretch>
                  <a:fillRect t="-3846" b="-11111"/>
                </a:stretch>
              </a:blipFill>
              <a:ln>
                <a:solidFill>
                  <a:schemeClr val="tx1"/>
                </a:solidFill>
              </a:ln>
            </p:spPr>
            <p:txBody>
              <a:bodyPr/>
              <a:lstStyle/>
              <a:p>
                <a:r>
                  <a:rPr lang="es-CL">
                    <a:noFill/>
                  </a:rPr>
                  <a:t> </a:t>
                </a:r>
              </a:p>
            </p:txBody>
          </p:sp>
        </mc:Fallback>
      </mc:AlternateContent>
      <p:sp>
        <p:nvSpPr>
          <p:cNvPr id="8" name="Oval 7"/>
          <p:cNvSpPr/>
          <p:nvPr/>
        </p:nvSpPr>
        <p:spPr>
          <a:xfrm>
            <a:off x="9994114" y="1696310"/>
            <a:ext cx="905256" cy="77724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i="1" dirty="0">
                <a:solidFill>
                  <a:schemeClr val="tx1"/>
                </a:solidFill>
              </a:rPr>
              <a:t>N</a:t>
            </a:r>
            <a:r>
              <a:rPr lang="en-US" sz="3600" i="1" baseline="-25000" dirty="0">
                <a:solidFill>
                  <a:schemeClr val="tx1"/>
                </a:solidFill>
              </a:rPr>
              <a:t>1</a:t>
            </a:r>
          </a:p>
        </p:txBody>
      </p:sp>
      <p:sp>
        <p:nvSpPr>
          <p:cNvPr id="9" name="Oval 8"/>
          <p:cNvSpPr/>
          <p:nvPr/>
        </p:nvSpPr>
        <p:spPr>
          <a:xfrm>
            <a:off x="9994114" y="3586070"/>
            <a:ext cx="905256" cy="77724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i="1" dirty="0">
                <a:solidFill>
                  <a:schemeClr val="tx1"/>
                </a:solidFill>
              </a:rPr>
              <a:t>N</a:t>
            </a:r>
            <a:r>
              <a:rPr lang="en-US" sz="3600" i="1" baseline="-25000" dirty="0">
                <a:solidFill>
                  <a:schemeClr val="tx1"/>
                </a:solidFill>
              </a:rPr>
              <a:t>2</a:t>
            </a:r>
          </a:p>
        </p:txBody>
      </p:sp>
      <p:cxnSp>
        <p:nvCxnSpPr>
          <p:cNvPr id="27" name="Curved Connector 26"/>
          <p:cNvCxnSpPr>
            <a:stCxn id="8" idx="1"/>
            <a:endCxn id="8" idx="7"/>
          </p:cNvCxnSpPr>
          <p:nvPr/>
        </p:nvCxnSpPr>
        <p:spPr>
          <a:xfrm rot="5400000" flipH="1" flipV="1">
            <a:off x="10446742" y="1490078"/>
            <a:ext cx="12700" cy="640112"/>
          </a:xfrm>
          <a:prstGeom prst="curvedConnector3">
            <a:avLst>
              <a:gd name="adj1" fmla="val 4306780"/>
            </a:avLst>
          </a:prstGeom>
          <a:ln w="82550">
            <a:solidFill>
              <a:schemeClr val="accent2"/>
            </a:solidFill>
            <a:tailEnd type="oval"/>
          </a:ln>
        </p:spPr>
        <p:style>
          <a:lnRef idx="1">
            <a:schemeClr val="accent1"/>
          </a:lnRef>
          <a:fillRef idx="0">
            <a:schemeClr val="accent1"/>
          </a:fillRef>
          <a:effectRef idx="0">
            <a:schemeClr val="accent1"/>
          </a:effectRef>
          <a:fontRef idx="minor">
            <a:schemeClr val="tx1"/>
          </a:fontRef>
        </p:style>
      </p:cxnSp>
      <p:cxnSp>
        <p:nvCxnSpPr>
          <p:cNvPr id="29" name="Curved Connector 28"/>
          <p:cNvCxnSpPr/>
          <p:nvPr/>
        </p:nvCxnSpPr>
        <p:spPr>
          <a:xfrm rot="16200000" flipH="1">
            <a:off x="10482836" y="3929430"/>
            <a:ext cx="12700" cy="640112"/>
          </a:xfrm>
          <a:prstGeom prst="curvedConnector3">
            <a:avLst>
              <a:gd name="adj1" fmla="val 4212039"/>
            </a:avLst>
          </a:prstGeom>
          <a:ln w="82550">
            <a:solidFill>
              <a:schemeClr val="accent2"/>
            </a:solidFill>
            <a:tailEnd type="oval"/>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8960663" y="2358189"/>
            <a:ext cx="1350397" cy="1215190"/>
            <a:chOff x="8960663" y="2358189"/>
            <a:chExt cx="1350397" cy="1215190"/>
          </a:xfrm>
        </p:grpSpPr>
        <mc:AlternateContent xmlns:mc="http://schemas.openxmlformats.org/markup-compatibility/2006" xmlns:a14="http://schemas.microsoft.com/office/drawing/2010/main">
          <mc:Choice Requires="a14">
            <p:sp>
              <p:nvSpPr>
                <p:cNvPr id="15" name="Rectangle 14"/>
                <p:cNvSpPr/>
                <p:nvPr/>
              </p:nvSpPr>
              <p:spPr>
                <a:xfrm>
                  <a:off x="8960663" y="2673392"/>
                  <a:ext cx="133581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𝛼</m:t>
                            </m:r>
                          </m:e>
                          <m:sub>
                            <m:r>
                              <a:rPr lang="en-US" sz="3200" i="1">
                                <a:latin typeface="Cambria Math" panose="02040503050406030204" pitchFamily="18" charset="0"/>
                              </a:rPr>
                              <m:t>12</m:t>
                            </m:r>
                          </m:sub>
                        </m:sSub>
                        <m:sSub>
                          <m:sSubPr>
                            <m:ctrlPr>
                              <a:rPr lang="en-US" sz="3200" i="1" smtClean="0">
                                <a:latin typeface="Cambria Math" panose="02040503050406030204" pitchFamily="18" charset="0"/>
                              </a:rPr>
                            </m:ctrlPr>
                          </m:sSubPr>
                          <m:e>
                            <m:r>
                              <a:rPr lang="en-US" sz="3200" i="1" smtClean="0">
                                <a:latin typeface="Cambria Math" panose="02040503050406030204" pitchFamily="18" charset="0"/>
                              </a:rPr>
                              <m:t>𝑁</m:t>
                            </m:r>
                          </m:e>
                          <m:sub>
                            <m:r>
                              <a:rPr lang="en-US" sz="3200" i="1">
                                <a:latin typeface="Cambria Math" panose="02040503050406030204" pitchFamily="18" charset="0"/>
                              </a:rPr>
                              <m:t>2</m:t>
                            </m:r>
                          </m:sub>
                        </m:sSub>
                      </m:oMath>
                    </m:oMathPara>
                  </a14:m>
                  <a:endParaRPr lang="en-US" sz="3200" dirty="0"/>
                </a:p>
              </p:txBody>
            </p:sp>
          </mc:Choice>
          <mc:Fallback xmlns="">
            <p:sp>
              <p:nvSpPr>
                <p:cNvPr id="15" name="Rectangle 14"/>
                <p:cNvSpPr>
                  <a:spLocks noRot="1" noChangeAspect="1" noMove="1" noResize="1" noEditPoints="1" noAdjustHandles="1" noChangeArrowheads="1" noChangeShapeType="1" noTextEdit="1"/>
                </p:cNvSpPr>
                <p:nvPr/>
              </p:nvSpPr>
              <p:spPr>
                <a:xfrm>
                  <a:off x="8960663" y="2673392"/>
                  <a:ext cx="1335815" cy="584775"/>
                </a:xfrm>
                <a:prstGeom prst="rect">
                  <a:avLst/>
                </a:prstGeom>
                <a:blipFill>
                  <a:blip r:embed="rId6"/>
                  <a:stretch>
                    <a:fillRect/>
                  </a:stretch>
                </a:blipFill>
              </p:spPr>
              <p:txBody>
                <a:bodyPr/>
                <a:lstStyle/>
                <a:p>
                  <a:r>
                    <a:rPr lang="es-CL">
                      <a:noFill/>
                    </a:rPr>
                    <a:t> </a:t>
                  </a:r>
                </a:p>
              </p:txBody>
            </p:sp>
          </mc:Fallback>
        </mc:AlternateContent>
        <p:cxnSp>
          <p:nvCxnSpPr>
            <p:cNvPr id="34" name="Straight Arrow Connector 33"/>
            <p:cNvCxnSpPr/>
            <p:nvPr/>
          </p:nvCxnSpPr>
          <p:spPr>
            <a:xfrm flipV="1">
              <a:off x="10311060" y="2358189"/>
              <a:ext cx="0" cy="1215190"/>
            </a:xfrm>
            <a:prstGeom prst="straightConnector1">
              <a:avLst/>
            </a:prstGeom>
            <a:ln w="82550">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10631905" y="2450429"/>
            <a:ext cx="1382427" cy="1215190"/>
            <a:chOff x="10631905" y="2450429"/>
            <a:chExt cx="1382427" cy="1215190"/>
          </a:xfrm>
        </p:grpSpPr>
        <mc:AlternateContent xmlns:mc="http://schemas.openxmlformats.org/markup-compatibility/2006" xmlns:a14="http://schemas.microsoft.com/office/drawing/2010/main">
          <mc:Choice Requires="a14">
            <p:sp>
              <p:nvSpPr>
                <p:cNvPr id="16" name="Rectangle 15"/>
                <p:cNvSpPr/>
                <p:nvPr/>
              </p:nvSpPr>
              <p:spPr>
                <a:xfrm>
                  <a:off x="10678517" y="2683042"/>
                  <a:ext cx="133581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𝛼</m:t>
                            </m:r>
                          </m:e>
                          <m:sub>
                            <m:r>
                              <a:rPr lang="en-US" sz="3200" i="1">
                                <a:latin typeface="Cambria Math" panose="02040503050406030204" pitchFamily="18" charset="0"/>
                              </a:rPr>
                              <m:t>21</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1</m:t>
                            </m:r>
                          </m:sub>
                        </m:sSub>
                      </m:oMath>
                    </m:oMathPara>
                  </a14:m>
                  <a:endParaRPr lang="en-US" sz="3200" dirty="0"/>
                </a:p>
              </p:txBody>
            </p:sp>
          </mc:Choice>
          <mc:Fallback xmlns="">
            <p:sp>
              <p:nvSpPr>
                <p:cNvPr id="16" name="Rectangle 15"/>
                <p:cNvSpPr>
                  <a:spLocks noRot="1" noChangeAspect="1" noMove="1" noResize="1" noEditPoints="1" noAdjustHandles="1" noChangeArrowheads="1" noChangeShapeType="1" noTextEdit="1"/>
                </p:cNvSpPr>
                <p:nvPr/>
              </p:nvSpPr>
              <p:spPr>
                <a:xfrm>
                  <a:off x="10678517" y="2683042"/>
                  <a:ext cx="1335815" cy="584775"/>
                </a:xfrm>
                <a:prstGeom prst="rect">
                  <a:avLst/>
                </a:prstGeom>
                <a:blipFill>
                  <a:blip r:embed="rId7"/>
                  <a:stretch>
                    <a:fillRect/>
                  </a:stretch>
                </a:blipFill>
              </p:spPr>
              <p:txBody>
                <a:bodyPr/>
                <a:lstStyle/>
                <a:p>
                  <a:r>
                    <a:rPr lang="es-CL">
                      <a:noFill/>
                    </a:rPr>
                    <a:t> </a:t>
                  </a:r>
                </a:p>
              </p:txBody>
            </p:sp>
          </mc:Fallback>
        </mc:AlternateContent>
        <p:cxnSp>
          <p:nvCxnSpPr>
            <p:cNvPr id="35" name="Straight Arrow Connector 34"/>
            <p:cNvCxnSpPr/>
            <p:nvPr/>
          </p:nvCxnSpPr>
          <p:spPr>
            <a:xfrm flipV="1">
              <a:off x="10631905" y="2450429"/>
              <a:ext cx="0" cy="1215190"/>
            </a:xfrm>
            <a:prstGeom prst="straightConnector1">
              <a:avLst/>
            </a:prstGeom>
            <a:ln w="82550">
              <a:headEnd type="triangle"/>
              <a:tailEnd type="none"/>
            </a:ln>
          </p:spPr>
          <p:style>
            <a:lnRef idx="1">
              <a:schemeClr val="accent1"/>
            </a:lnRef>
            <a:fillRef idx="0">
              <a:schemeClr val="accent1"/>
            </a:fillRef>
            <a:effectRef idx="0">
              <a:schemeClr val="accent1"/>
            </a:effectRef>
            <a:fontRef idx="minor">
              <a:schemeClr val="tx1"/>
            </a:fontRef>
          </p:style>
        </p:cxnSp>
      </p:grpSp>
      <p:pic>
        <p:nvPicPr>
          <p:cNvPr id="4104" name="Picture 8" descr="Allium unifolium (oneleaf onion) with Bumblebee - grid24_1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03110" y="3495173"/>
            <a:ext cx="1498243" cy="1546059"/>
          </a:xfrm>
          <a:prstGeom prst="rect">
            <a:avLst/>
          </a:prstGeom>
          <a:noFill/>
          <a:effectLst>
            <a:innerShdw blurRad="114300">
              <a:prstClr val="black"/>
            </a:innerShdw>
            <a:softEdge rad="12700"/>
          </a:effectLst>
          <a:extLst>
            <a:ext uri="{909E8E84-426E-40DD-AFC4-6F175D3DCCD1}">
              <a14:hiddenFill xmlns:a14="http://schemas.microsoft.com/office/drawing/2010/main">
                <a:solidFill>
                  <a:srgbClr val="FFFFFF"/>
                </a:solidFill>
              </a14:hiddenFill>
            </a:ext>
          </a:extLst>
        </p:spPr>
      </p:pic>
      <p:pic>
        <p:nvPicPr>
          <p:cNvPr id="44" name="Picture 43"/>
          <p:cNvPicPr>
            <a:picLocks noChangeAspect="1"/>
          </p:cNvPicPr>
          <p:nvPr/>
        </p:nvPicPr>
        <p:blipFill>
          <a:blip r:embed="rId9"/>
          <a:stretch>
            <a:fillRect/>
          </a:stretch>
        </p:blipFill>
        <p:spPr>
          <a:xfrm>
            <a:off x="1606904" y="1467851"/>
            <a:ext cx="1249844" cy="1763629"/>
          </a:xfrm>
          <a:prstGeom prst="rect">
            <a:avLst/>
          </a:prstGeom>
        </p:spPr>
      </p:pic>
      <p:sp>
        <p:nvSpPr>
          <p:cNvPr id="24" name="Title 1"/>
          <p:cNvSpPr>
            <a:spLocks noGrp="1"/>
          </p:cNvSpPr>
          <p:nvPr>
            <p:ph type="title"/>
          </p:nvPr>
        </p:nvSpPr>
        <p:spPr>
          <a:xfrm>
            <a:off x="838200" y="-164265"/>
            <a:ext cx="10515600" cy="1325563"/>
          </a:xfrm>
        </p:spPr>
        <p:txBody>
          <a:bodyPr/>
          <a:lstStyle/>
          <a:p>
            <a:pPr algn="ctr"/>
            <a:r>
              <a:rPr lang="en-US" dirty="0" err="1"/>
              <a:t>Lotka-Volterra</a:t>
            </a:r>
            <a:r>
              <a:rPr lang="en-US" dirty="0"/>
              <a:t> model of mutualism</a:t>
            </a:r>
          </a:p>
        </p:txBody>
      </p:sp>
      <p:sp>
        <p:nvSpPr>
          <p:cNvPr id="25" name="Rectangle 24"/>
          <p:cNvSpPr/>
          <p:nvPr/>
        </p:nvSpPr>
        <p:spPr>
          <a:xfrm>
            <a:off x="703053" y="5639191"/>
            <a:ext cx="4003532" cy="830997"/>
          </a:xfrm>
          <a:prstGeom prst="rect">
            <a:avLst/>
          </a:prstGeom>
        </p:spPr>
        <p:txBody>
          <a:bodyPr wrap="none">
            <a:spAutoFit/>
          </a:bodyPr>
          <a:lstStyle/>
          <a:p>
            <a:r>
              <a:rPr lang="en-US" sz="2400" dirty="0" err="1"/>
              <a:t>Gause</a:t>
            </a:r>
            <a:r>
              <a:rPr lang="en-US" sz="2400" dirty="0"/>
              <a:t> and Witt (1935)</a:t>
            </a:r>
          </a:p>
          <a:p>
            <a:r>
              <a:rPr lang="en-US" sz="2400" dirty="0" err="1"/>
              <a:t>Vandermeer</a:t>
            </a:r>
            <a:r>
              <a:rPr lang="en-US" sz="2400" dirty="0"/>
              <a:t> &amp; Boucher (1976)</a:t>
            </a:r>
          </a:p>
        </p:txBody>
      </p:sp>
      <p:sp>
        <p:nvSpPr>
          <p:cNvPr id="28" name="TextBox 27"/>
          <p:cNvSpPr txBox="1"/>
          <p:nvPr/>
        </p:nvSpPr>
        <p:spPr>
          <a:xfrm>
            <a:off x="9541434" y="811272"/>
            <a:ext cx="2014782" cy="461665"/>
          </a:xfrm>
          <a:prstGeom prst="rect">
            <a:avLst/>
          </a:prstGeom>
          <a:noFill/>
        </p:spPr>
        <p:txBody>
          <a:bodyPr wrap="none" rtlCol="0">
            <a:spAutoFit/>
          </a:bodyPr>
          <a:lstStyle/>
          <a:p>
            <a:r>
              <a:rPr lang="en-US" sz="2400" dirty="0"/>
              <a:t>Self-regulation</a:t>
            </a:r>
          </a:p>
        </p:txBody>
      </p:sp>
      <p:sp>
        <p:nvSpPr>
          <p:cNvPr id="30" name="TextBox 29"/>
          <p:cNvSpPr txBox="1"/>
          <p:nvPr/>
        </p:nvSpPr>
        <p:spPr>
          <a:xfrm>
            <a:off x="4751724" y="1203158"/>
            <a:ext cx="2014782" cy="461665"/>
          </a:xfrm>
          <a:prstGeom prst="rect">
            <a:avLst/>
          </a:prstGeom>
          <a:noFill/>
        </p:spPr>
        <p:txBody>
          <a:bodyPr wrap="square" rtlCol="0">
            <a:spAutoFit/>
          </a:bodyPr>
          <a:lstStyle/>
          <a:p>
            <a:r>
              <a:rPr lang="en-US" sz="2400" dirty="0"/>
              <a:t>Self-regulation</a:t>
            </a:r>
          </a:p>
        </p:txBody>
      </p:sp>
    </p:spTree>
    <p:extLst>
      <p:ext uri="{BB962C8B-B14F-4D97-AF65-F5344CB8AC3E}">
        <p14:creationId xmlns:p14="http://schemas.microsoft.com/office/powerpoint/2010/main" val="3752390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a:xfrm rot="1406628">
            <a:off x="5467296" y="1757387"/>
            <a:ext cx="2317961" cy="1325472"/>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rot="1406628">
            <a:off x="5533519" y="3524720"/>
            <a:ext cx="2317961" cy="1325472"/>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751724" y="916080"/>
            <a:ext cx="2014782" cy="461665"/>
          </a:xfrm>
          <a:prstGeom prst="rect">
            <a:avLst/>
          </a:prstGeom>
          <a:noFill/>
        </p:spPr>
        <p:txBody>
          <a:bodyPr wrap="square" rtlCol="0">
            <a:spAutoFit/>
          </a:bodyPr>
          <a:lstStyle/>
          <a:p>
            <a:r>
              <a:rPr lang="en-US" sz="2400" dirty="0"/>
              <a:t>Self-regulation</a:t>
            </a:r>
          </a:p>
        </p:txBody>
      </p:sp>
      <p:sp>
        <p:nvSpPr>
          <p:cNvPr id="46" name="Oval 45"/>
          <p:cNvSpPr/>
          <p:nvPr/>
        </p:nvSpPr>
        <p:spPr>
          <a:xfrm>
            <a:off x="7056365" y="3292956"/>
            <a:ext cx="1802275" cy="117847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6995978" y="1550990"/>
            <a:ext cx="1847310" cy="1230922"/>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7060370" y="3288011"/>
            <a:ext cx="1802275" cy="117847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C4D96E99-CA7B-4DAC-BA23-ECEADAB403F7}"/>
                  </a:ext>
                </a:extLst>
              </p:cNvPr>
              <p:cNvSpPr>
                <a:spLocks noGrp="1"/>
              </p:cNvSpPr>
              <p:nvPr>
                <p:ph idx="1"/>
              </p:nvPr>
            </p:nvSpPr>
            <p:spPr>
              <a:xfrm>
                <a:off x="2565257" y="1613912"/>
                <a:ext cx="6807339" cy="1240402"/>
              </a:xfrm>
            </p:spPr>
            <p:txBody>
              <a:bodyPr>
                <a:noAutofit/>
              </a:bodyPr>
              <a:lstStyle/>
              <a:p>
                <a:pPr marL="0" indent="0">
                  <a:buNone/>
                </a:pPr>
                <a14:m>
                  <m:oMathPara xmlns:m="http://schemas.openxmlformats.org/officeDocument/2006/math">
                    <m:oMathParaPr>
                      <m:jc m:val="centerGroup"/>
                    </m:oMathParaPr>
                    <m:oMath xmlns:m="http://schemas.openxmlformats.org/officeDocument/2006/math">
                      <m:f>
                        <m:fPr>
                          <m:ctrlPr>
                            <a:rPr lang="en-US" sz="3200" i="1" smtClean="0">
                              <a:latin typeface="Cambria Math" panose="02040503050406030204" pitchFamily="18" charset="0"/>
                            </a:rPr>
                          </m:ctrlPr>
                        </m:fPr>
                        <m:num>
                          <m:r>
                            <a:rPr lang="en-US" sz="3200" i="1">
                              <a:latin typeface="Cambria Math" panose="02040503050406030204" pitchFamily="18" charset="0"/>
                            </a:rPr>
                            <m:t>𝑑</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𝑁</m:t>
                              </m:r>
                            </m:e>
                            <m:sub>
                              <m:r>
                                <a:rPr lang="en-US" sz="3200" b="0" i="1" smtClean="0">
                                  <a:latin typeface="Cambria Math" panose="02040503050406030204" pitchFamily="18" charset="0"/>
                                </a:rPr>
                                <m:t>1</m:t>
                              </m:r>
                            </m:sub>
                          </m:sSub>
                        </m:num>
                        <m:den>
                          <m:r>
                            <a:rPr lang="en-US" sz="3200" i="1">
                              <a:latin typeface="Cambria Math" panose="02040503050406030204" pitchFamily="18" charset="0"/>
                            </a:rPr>
                            <m:t>𝑑𝑡</m:t>
                          </m:r>
                        </m:den>
                      </m:f>
                      <m:r>
                        <a:rPr lang="en-US" sz="3200" i="1">
                          <a:latin typeface="Cambria Math" panose="02040503050406030204" pitchFamily="18" charset="0"/>
                        </a:rPr>
                        <m:t>=</m:t>
                      </m:r>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𝑟</m:t>
                          </m:r>
                        </m:e>
                        <m:sub>
                          <m:r>
                            <a:rPr lang="en-US" sz="3200" b="0" i="1" smtClean="0">
                              <a:latin typeface="Cambria Math" panose="02040503050406030204" pitchFamily="18" charset="0"/>
                            </a:rPr>
                            <m:t>1</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1</m:t>
                          </m:r>
                        </m:sub>
                      </m:sSub>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sSub>
                                <m:sSubPr>
                                  <m:ctrlPr>
                                    <a:rPr lang="en-US" sz="3200" i="1">
                                      <a:latin typeface="Cambria Math" panose="02040503050406030204" pitchFamily="18" charset="0"/>
                                    </a:rPr>
                                  </m:ctrlPr>
                                </m:sSubPr>
                                <m:e>
                                  <m:r>
                                    <a:rPr lang="en-US" sz="3200" b="0" i="1" smtClean="0">
                                      <a:latin typeface="Cambria Math" panose="02040503050406030204" pitchFamily="18" charset="0"/>
                                    </a:rPr>
                                    <m:t>𝐾</m:t>
                                  </m:r>
                                </m:e>
                                <m:sub>
                                  <m:r>
                                    <a:rPr lang="en-US" sz="3200" i="1">
                                      <a:latin typeface="Cambria Math" panose="02040503050406030204" pitchFamily="18" charset="0"/>
                                    </a:rPr>
                                    <m:t>1</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1</m:t>
                                  </m:r>
                                </m:sub>
                              </m:sSub>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sSub>
                                    <m:sSubPr>
                                      <m:ctrlPr>
                                        <a:rPr lang="en-US" sz="3200" i="1">
                                          <a:latin typeface="Cambria Math" panose="02040503050406030204" pitchFamily="18" charset="0"/>
                                        </a:rPr>
                                      </m:ctrlPr>
                                    </m:sSubPr>
                                    <m:e>
                                      <m:r>
                                        <a:rPr lang="en-US" sz="3200" b="0" i="1" smtClean="0">
                                          <a:latin typeface="Cambria Math" panose="02040503050406030204" pitchFamily="18" charset="0"/>
                                        </a:rPr>
                                        <m:t>𝑎</m:t>
                                      </m:r>
                                    </m:e>
                                    <m:sub>
                                      <m:r>
                                        <a:rPr lang="en-US" sz="3200" i="1">
                                          <a:latin typeface="Cambria Math" panose="02040503050406030204" pitchFamily="18" charset="0"/>
                                        </a:rPr>
                                        <m:t>12</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2</m:t>
                                      </m:r>
                                    </m:sub>
                                  </m:sSub>
                                </m:num>
                                <m:den>
                                  <m:r>
                                    <a:rPr lang="en-US" sz="3200" b="0" i="1" smtClean="0">
                                      <a:latin typeface="Cambria Math" panose="02040503050406030204" pitchFamily="18" charset="0"/>
                                    </a:rPr>
                                    <m:t>1+</m:t>
                                  </m:r>
                                  <m:sSub>
                                    <m:sSubPr>
                                      <m:ctrlPr>
                                        <a:rPr lang="en-US" sz="3200" i="1">
                                          <a:latin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h</m:t>
                                      </m:r>
                                    </m:e>
                                    <m:sub>
                                      <m:r>
                                        <a:rPr lang="en-US" sz="3200" i="1">
                                          <a:latin typeface="Cambria Math" panose="02040503050406030204" pitchFamily="18" charset="0"/>
                                        </a:rPr>
                                        <m:t>1</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2</m:t>
                                      </m:r>
                                    </m:sub>
                                  </m:sSub>
                                </m:den>
                              </m:f>
                            </m:num>
                            <m:den>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𝐾</m:t>
                                  </m:r>
                                </m:e>
                                <m:sub>
                                  <m:r>
                                    <a:rPr lang="en-US" sz="3200" i="1">
                                      <a:latin typeface="Cambria Math" panose="02040503050406030204" pitchFamily="18" charset="0"/>
                                    </a:rPr>
                                    <m:t>1</m:t>
                                  </m:r>
                                </m:sub>
                              </m:sSub>
                            </m:den>
                          </m:f>
                        </m:e>
                      </m:d>
                    </m:oMath>
                  </m:oMathPara>
                </a14:m>
                <a:endParaRPr lang="en-US" sz="3200" dirty="0"/>
              </a:p>
              <a:p>
                <a:pPr marL="0" indent="0">
                  <a:buNone/>
                </a:pPr>
                <a:r>
                  <a:rPr lang="en-US" sz="3200" dirty="0"/>
                  <a:t> </a:t>
                </a:r>
              </a:p>
              <a:p>
                <a:pPr marL="0" indent="0">
                  <a:buNone/>
                </a:pPr>
                <a:r>
                  <a:rPr lang="en-US" sz="3200" dirty="0"/>
                  <a:t>	</a:t>
                </a:r>
              </a:p>
            </p:txBody>
          </p:sp>
        </mc:Choice>
        <mc:Fallback xmlns="">
          <p:sp>
            <p:nvSpPr>
              <p:cNvPr id="4" name="Content Placeholder 2">
                <a:extLst>
                  <a:ext uri="{FF2B5EF4-FFF2-40B4-BE49-F238E27FC236}">
                    <a16:creationId xmlns:a16="http://schemas.microsoft.com/office/drawing/2014/main" id="{C4D96E99-CA7B-4DAC-BA23-ECEADAB403F7}"/>
                  </a:ext>
                </a:extLst>
              </p:cNvPr>
              <p:cNvSpPr>
                <a:spLocks noGrp="1" noRot="1" noChangeAspect="1" noMove="1" noResize="1" noEditPoints="1" noAdjustHandles="1" noChangeArrowheads="1" noChangeShapeType="1" noTextEdit="1"/>
              </p:cNvSpPr>
              <p:nvPr>
                <p:ph idx="1"/>
              </p:nvPr>
            </p:nvSpPr>
            <p:spPr>
              <a:xfrm>
                <a:off x="2565257" y="1613912"/>
                <a:ext cx="6807339" cy="1240402"/>
              </a:xfrm>
              <a:blipFill>
                <a:blip r:embed="rId3"/>
                <a:stretch>
                  <a:fillRect t="-1478" b="-21675"/>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C4D96E99-CA7B-4DAC-BA23-ECEADAB403F7}"/>
                  </a:ext>
                </a:extLst>
              </p:cNvPr>
              <p:cNvSpPr txBox="1">
                <a:spLocks/>
              </p:cNvSpPr>
              <p:nvPr/>
            </p:nvSpPr>
            <p:spPr>
              <a:xfrm>
                <a:off x="2675260" y="3319536"/>
                <a:ext cx="6609412" cy="12404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
                        <m:fPr>
                          <m:ctrlPr>
                            <a:rPr lang="en-US" sz="3200" i="1" smtClean="0">
                              <a:latin typeface="Cambria Math" panose="02040503050406030204" pitchFamily="18" charset="0"/>
                            </a:rPr>
                          </m:ctrlPr>
                        </m:fPr>
                        <m:num>
                          <m:r>
                            <a:rPr lang="en-US" sz="3200" i="1">
                              <a:latin typeface="Cambria Math" panose="02040503050406030204" pitchFamily="18" charset="0"/>
                            </a:rPr>
                            <m:t>𝑑</m:t>
                          </m:r>
                          <m:sSub>
                            <m:sSubPr>
                              <m:ctrlPr>
                                <a:rPr lang="en-US" sz="3200" i="1" smtClean="0">
                                  <a:latin typeface="Cambria Math" panose="02040503050406030204" pitchFamily="18" charset="0"/>
                                </a:rPr>
                              </m:ctrlPr>
                            </m:sSubPr>
                            <m:e>
                              <m:r>
                                <a:rPr lang="en-US" sz="3200" i="1" smtClean="0">
                                  <a:latin typeface="Cambria Math" panose="02040503050406030204" pitchFamily="18" charset="0"/>
                                </a:rPr>
                                <m:t>𝑁</m:t>
                              </m:r>
                            </m:e>
                            <m:sub>
                              <m:r>
                                <a:rPr lang="en-US" sz="3200" b="0" i="1" smtClean="0">
                                  <a:latin typeface="Cambria Math" panose="02040503050406030204" pitchFamily="18" charset="0"/>
                                </a:rPr>
                                <m:t>2</m:t>
                              </m:r>
                            </m:sub>
                          </m:sSub>
                        </m:num>
                        <m:den>
                          <m:r>
                            <a:rPr lang="en-US" sz="3200" i="1">
                              <a:latin typeface="Cambria Math" panose="02040503050406030204" pitchFamily="18" charset="0"/>
                            </a:rPr>
                            <m:t>𝑑𝑡</m:t>
                          </m:r>
                        </m:den>
                      </m:f>
                      <m:r>
                        <a:rPr lang="en-US" sz="3200" i="1">
                          <a:latin typeface="Cambria Math" panose="02040503050406030204" pitchFamily="18" charset="0"/>
                        </a:rPr>
                        <m:t>=</m:t>
                      </m:r>
                      <m:sSub>
                        <m:sSubPr>
                          <m:ctrlPr>
                            <a:rPr lang="en-US" sz="3200" i="1" smtClean="0">
                              <a:latin typeface="Cambria Math" panose="02040503050406030204" pitchFamily="18" charset="0"/>
                            </a:rPr>
                          </m:ctrlPr>
                        </m:sSubPr>
                        <m:e>
                          <m:r>
                            <a:rPr lang="en-US" sz="3200" i="1" smtClean="0">
                              <a:latin typeface="Cambria Math" panose="02040503050406030204" pitchFamily="18" charset="0"/>
                            </a:rPr>
                            <m:t>𝑟</m:t>
                          </m:r>
                        </m:e>
                        <m:sub>
                          <m:r>
                            <a:rPr lang="en-US" sz="3200" b="0" i="1" smtClean="0">
                              <a:latin typeface="Cambria Math" panose="02040503050406030204" pitchFamily="18" charset="0"/>
                            </a:rPr>
                            <m:t>2</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b="0" i="1" smtClean="0">
                              <a:latin typeface="Cambria Math" panose="02040503050406030204" pitchFamily="18" charset="0"/>
                            </a:rPr>
                            <m:t>2</m:t>
                          </m:r>
                        </m:sub>
                      </m:sSub>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sSub>
                                <m:sSubPr>
                                  <m:ctrlPr>
                                    <a:rPr lang="en-US" sz="3200" i="1">
                                      <a:latin typeface="Cambria Math" panose="02040503050406030204" pitchFamily="18" charset="0"/>
                                    </a:rPr>
                                  </m:ctrlPr>
                                </m:sSubPr>
                                <m:e>
                                  <m:r>
                                    <a:rPr lang="en-US" sz="3200" i="1" smtClean="0">
                                      <a:latin typeface="Cambria Math" panose="02040503050406030204" pitchFamily="18" charset="0"/>
                                    </a:rPr>
                                    <m:t>𝐾</m:t>
                                  </m:r>
                                </m:e>
                                <m:sub>
                                  <m:r>
                                    <a:rPr lang="en-US" sz="3200" b="0" i="1" smtClean="0">
                                      <a:latin typeface="Cambria Math" panose="02040503050406030204" pitchFamily="18" charset="0"/>
                                    </a:rPr>
                                    <m:t>2</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b="0" i="1" smtClean="0">
                                      <a:latin typeface="Cambria Math" panose="02040503050406030204" pitchFamily="18" charset="0"/>
                                    </a:rPr>
                                    <m:t>2</m:t>
                                  </m:r>
                                </m:sub>
                              </m:sSub>
                              <m:r>
                                <a:rPr lang="en-US" sz="3200" i="1" smtClean="0">
                                  <a:latin typeface="Cambria Math" panose="02040503050406030204" pitchFamily="18" charset="0"/>
                                </a:rPr>
                                <m:t>+</m:t>
                              </m:r>
                              <m:f>
                                <m:fPr>
                                  <m:ctrlPr>
                                    <a:rPr lang="en-US" sz="3200" i="1">
                                      <a:latin typeface="Cambria Math" panose="02040503050406030204" pitchFamily="18" charset="0"/>
                                    </a:rPr>
                                  </m:ctrlPr>
                                </m:fPr>
                                <m:num>
                                  <m:sSub>
                                    <m:sSubPr>
                                      <m:ctrlPr>
                                        <a:rPr lang="en-US" sz="3200" i="1">
                                          <a:latin typeface="Cambria Math" panose="02040503050406030204" pitchFamily="18" charset="0"/>
                                        </a:rPr>
                                      </m:ctrlPr>
                                    </m:sSubPr>
                                    <m:e>
                                      <m:r>
                                        <a:rPr lang="en-US" sz="3200" b="0" i="1" smtClean="0">
                                          <a:latin typeface="Cambria Math" panose="02040503050406030204" pitchFamily="18" charset="0"/>
                                        </a:rPr>
                                        <m:t>𝑎</m:t>
                                      </m:r>
                                    </m:e>
                                    <m:sub>
                                      <m:r>
                                        <a:rPr lang="en-US" sz="3200" i="1">
                                          <a:latin typeface="Cambria Math" panose="02040503050406030204" pitchFamily="18" charset="0"/>
                                        </a:rPr>
                                        <m:t>21</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1</m:t>
                                      </m:r>
                                    </m:sub>
                                  </m:sSub>
                                </m:num>
                                <m:den>
                                  <m:r>
                                    <a:rPr lang="en-US" sz="3200" b="0" i="1" smtClean="0">
                                      <a:latin typeface="Cambria Math" panose="02040503050406030204" pitchFamily="18" charset="0"/>
                                    </a:rPr>
                                    <m:t>1+</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h</m:t>
                                      </m:r>
                                    </m:e>
                                    <m:sub>
                                      <m:r>
                                        <a:rPr lang="en-US" sz="3200" b="0" i="1" smtClean="0">
                                          <a:latin typeface="Cambria Math" panose="02040503050406030204" pitchFamily="18" charset="0"/>
                                          <a:ea typeface="Cambria Math" panose="02040503050406030204" pitchFamily="18" charset="0"/>
                                        </a:rPr>
                                        <m:t>2</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b="0" i="1" smtClean="0">
                                          <a:latin typeface="Cambria Math" panose="02040503050406030204" pitchFamily="18" charset="0"/>
                                        </a:rPr>
                                        <m:t>1</m:t>
                                      </m:r>
                                    </m:sub>
                                  </m:sSub>
                                </m:den>
                              </m:f>
                            </m:num>
                            <m:den>
                              <m:sSub>
                                <m:sSubPr>
                                  <m:ctrlPr>
                                    <a:rPr lang="en-US" sz="3200" i="1" smtClean="0">
                                      <a:latin typeface="Cambria Math" panose="02040503050406030204" pitchFamily="18" charset="0"/>
                                    </a:rPr>
                                  </m:ctrlPr>
                                </m:sSubPr>
                                <m:e>
                                  <m:r>
                                    <a:rPr lang="en-US" sz="3200" i="1" smtClean="0">
                                      <a:latin typeface="Cambria Math" panose="02040503050406030204" pitchFamily="18" charset="0"/>
                                    </a:rPr>
                                    <m:t>𝐾</m:t>
                                  </m:r>
                                </m:e>
                                <m:sub>
                                  <m:r>
                                    <a:rPr lang="en-US" sz="3200" b="0" i="1" smtClean="0">
                                      <a:latin typeface="Cambria Math" panose="02040503050406030204" pitchFamily="18" charset="0"/>
                                    </a:rPr>
                                    <m:t>2</m:t>
                                  </m:r>
                                </m:sub>
                              </m:sSub>
                            </m:den>
                          </m:f>
                        </m:e>
                      </m:d>
                    </m:oMath>
                  </m:oMathPara>
                </a14:m>
                <a:endParaRPr lang="en-US" sz="3200" dirty="0"/>
              </a:p>
            </p:txBody>
          </p:sp>
        </mc:Choice>
        <mc:Fallback xmlns="">
          <p:sp>
            <p:nvSpPr>
              <p:cNvPr id="5" name="Content Placeholder 2">
                <a:extLst>
                  <a:ext uri="{FF2B5EF4-FFF2-40B4-BE49-F238E27FC236}">
                    <a16:creationId xmlns:a16="http://schemas.microsoft.com/office/drawing/2014/main" id="{C4D96E99-CA7B-4DAC-BA23-ECEADAB403F7}"/>
                  </a:ext>
                </a:extLst>
              </p:cNvPr>
              <p:cNvSpPr txBox="1">
                <a:spLocks noRot="1" noChangeAspect="1" noMove="1" noResize="1" noEditPoints="1" noAdjustHandles="1" noChangeArrowheads="1" noChangeShapeType="1" noTextEdit="1"/>
              </p:cNvSpPr>
              <p:nvPr/>
            </p:nvSpPr>
            <p:spPr>
              <a:xfrm>
                <a:off x="2675260" y="3319536"/>
                <a:ext cx="6609412" cy="1240402"/>
              </a:xfrm>
              <a:prstGeom prst="rect">
                <a:avLst/>
              </a:prstGeom>
              <a:blipFill>
                <a:blip r:embed="rId4"/>
                <a:stretch>
                  <a:fillRect t="-1478" b="-21675"/>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7611980" y="4906955"/>
                <a:ext cx="4105099" cy="1599412"/>
              </a:xfrm>
              <a:prstGeom prst="rect">
                <a:avLst/>
              </a:prstGeom>
              <a:noFill/>
              <a:ln>
                <a:solidFill>
                  <a:schemeClr val="tx1"/>
                </a:solidFill>
              </a:ln>
            </p:spPr>
            <p:txBody>
              <a:bodyPr wrap="square" rtlCol="0">
                <a:spAutoFit/>
              </a:bodyPr>
              <a:lstStyle/>
              <a:p>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𝑟</m:t>
                        </m:r>
                      </m:e>
                      <m:sub>
                        <m:r>
                          <a:rPr lang="en-US" sz="2400" b="0" i="1" smtClean="0">
                            <a:latin typeface="Cambria Math" panose="02040503050406030204" pitchFamily="18" charset="0"/>
                          </a:rPr>
                          <m:t>𝑖</m:t>
                        </m:r>
                      </m:sub>
                    </m:sSub>
                  </m:oMath>
                </a14:m>
                <a:r>
                  <a:rPr lang="en-US" sz="2400" dirty="0"/>
                  <a:t> : Intrinsic growth rate</a:t>
                </a:r>
              </a:p>
              <a:p>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𝑖𝑗</m:t>
                        </m:r>
                      </m:sub>
                    </m:sSub>
                  </m:oMath>
                </a14:m>
                <a:r>
                  <a:rPr lang="en-US" sz="2400" i="1" dirty="0"/>
                  <a:t> </a:t>
                </a:r>
                <a:r>
                  <a:rPr lang="en-US" sz="2400" dirty="0"/>
                  <a:t>: “attack rate”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𝛼</m:t>
                        </m:r>
                      </m:e>
                      <m:sub>
                        <m:r>
                          <a:rPr lang="en-US" sz="2400" b="0" i="1" smtClean="0">
                            <a:latin typeface="Cambria Math" panose="02040503050406030204" pitchFamily="18" charset="0"/>
                            <a:ea typeface="Cambria Math" panose="02040503050406030204" pitchFamily="18" charset="0"/>
                          </a:rPr>
                          <m:t>𝑖𝑗</m:t>
                        </m:r>
                      </m:sub>
                    </m:sSub>
                    <m:r>
                      <a:rPr lang="en-US" sz="2400" b="0" i="1" smtClean="0">
                        <a:latin typeface="Cambria Math" panose="02040503050406030204" pitchFamily="18" charset="0"/>
                      </a:rPr>
                      <m:t> </m:t>
                    </m:r>
                    <m:r>
                      <a:rPr lang="en-US" sz="2400" b="0" i="1" smtClean="0">
                        <a:latin typeface="Cambria Math" panose="02040503050406030204" pitchFamily="18" charset="0"/>
                      </a:rPr>
                      <m:t>𝑎𝑙𝑝h𝑎</m:t>
                    </m:r>
                    <m:r>
                      <a:rPr lang="en-US" sz="2400" b="0" i="1" smtClean="0">
                        <a:latin typeface="Cambria Math" panose="02040503050406030204" pitchFamily="18" charset="0"/>
                      </a:rPr>
                      <m:t>)</m:t>
                    </m:r>
                  </m:oMath>
                </a14:m>
                <a:endParaRPr lang="en-US" sz="2400" dirty="0"/>
              </a:p>
              <a:p>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h</m:t>
                        </m:r>
                      </m:e>
                      <m:sub>
                        <m:r>
                          <a:rPr lang="en-US" sz="2400" i="1">
                            <a:latin typeface="Cambria Math" panose="02040503050406030204" pitchFamily="18" charset="0"/>
                          </a:rPr>
                          <m:t>𝑖</m:t>
                        </m:r>
                      </m:sub>
                    </m:sSub>
                  </m:oMath>
                </a14:m>
                <a:r>
                  <a:rPr lang="en-US" sz="2400" dirty="0"/>
                  <a:t> : handling time</a:t>
                </a:r>
              </a:p>
              <a:p>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𝐾</m:t>
                        </m:r>
                      </m:e>
                      <m:sub>
                        <m:r>
                          <a:rPr lang="en-US" sz="2400" b="0" i="1" smtClean="0">
                            <a:latin typeface="Cambria Math" panose="02040503050406030204" pitchFamily="18" charset="0"/>
                          </a:rPr>
                          <m:t>𝑖</m:t>
                        </m:r>
                      </m:sub>
                    </m:sSub>
                  </m:oMath>
                </a14:m>
                <a:r>
                  <a:rPr lang="en-US" sz="2400" dirty="0"/>
                  <a:t>:  Carrying capacity</a:t>
                </a:r>
              </a:p>
            </p:txBody>
          </p:sp>
        </mc:Choice>
        <mc:Fallback xmlns="">
          <p:sp>
            <p:nvSpPr>
              <p:cNvPr id="6" name="TextBox 5"/>
              <p:cNvSpPr txBox="1">
                <a:spLocks noRot="1" noChangeAspect="1" noMove="1" noResize="1" noEditPoints="1" noAdjustHandles="1" noChangeArrowheads="1" noChangeShapeType="1" noTextEdit="1"/>
              </p:cNvSpPr>
              <p:nvPr/>
            </p:nvSpPr>
            <p:spPr>
              <a:xfrm>
                <a:off x="7611980" y="4906955"/>
                <a:ext cx="4105099" cy="1599412"/>
              </a:xfrm>
              <a:prstGeom prst="rect">
                <a:avLst/>
              </a:prstGeom>
              <a:blipFill>
                <a:blip r:embed="rId5"/>
                <a:stretch>
                  <a:fillRect l="-296" t="-2652" b="-7576"/>
                </a:stretch>
              </a:blipFill>
              <a:ln>
                <a:solidFill>
                  <a:schemeClr val="tx1"/>
                </a:solidFill>
              </a:ln>
            </p:spPr>
            <p:txBody>
              <a:bodyPr/>
              <a:lstStyle/>
              <a:p>
                <a:r>
                  <a:rPr lang="es-CL">
                    <a:noFill/>
                  </a:rPr>
                  <a:t> </a:t>
                </a:r>
              </a:p>
            </p:txBody>
          </p:sp>
        </mc:Fallback>
      </mc:AlternateContent>
      <p:sp>
        <p:nvSpPr>
          <p:cNvPr id="8" name="Oval 7"/>
          <p:cNvSpPr/>
          <p:nvPr/>
        </p:nvSpPr>
        <p:spPr>
          <a:xfrm>
            <a:off x="9950361" y="1696310"/>
            <a:ext cx="905256" cy="77724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i="1" dirty="0">
                <a:solidFill>
                  <a:schemeClr val="tx1"/>
                </a:solidFill>
              </a:rPr>
              <a:t>N</a:t>
            </a:r>
            <a:r>
              <a:rPr lang="en-US" sz="3600" i="1" baseline="-25000" dirty="0">
                <a:solidFill>
                  <a:schemeClr val="tx1"/>
                </a:solidFill>
              </a:rPr>
              <a:t>1</a:t>
            </a:r>
          </a:p>
        </p:txBody>
      </p:sp>
      <p:sp>
        <p:nvSpPr>
          <p:cNvPr id="9" name="Oval 8"/>
          <p:cNvSpPr/>
          <p:nvPr/>
        </p:nvSpPr>
        <p:spPr>
          <a:xfrm>
            <a:off x="9950361" y="3586070"/>
            <a:ext cx="905256" cy="77724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i="1" dirty="0">
                <a:solidFill>
                  <a:schemeClr val="tx1"/>
                </a:solidFill>
              </a:rPr>
              <a:t>N</a:t>
            </a:r>
            <a:r>
              <a:rPr lang="en-US" sz="3600" i="1" baseline="-25000" dirty="0">
                <a:solidFill>
                  <a:schemeClr val="tx1"/>
                </a:solidFill>
              </a:rPr>
              <a:t>2</a:t>
            </a:r>
          </a:p>
        </p:txBody>
      </p:sp>
      <p:cxnSp>
        <p:nvCxnSpPr>
          <p:cNvPr id="27" name="Curved Connector 26"/>
          <p:cNvCxnSpPr>
            <a:stCxn id="8" idx="1"/>
            <a:endCxn id="8" idx="7"/>
          </p:cNvCxnSpPr>
          <p:nvPr/>
        </p:nvCxnSpPr>
        <p:spPr>
          <a:xfrm rot="5400000" flipH="1" flipV="1">
            <a:off x="10402989" y="1490078"/>
            <a:ext cx="12700" cy="640112"/>
          </a:xfrm>
          <a:prstGeom prst="curvedConnector3">
            <a:avLst>
              <a:gd name="adj1" fmla="val 4306780"/>
            </a:avLst>
          </a:prstGeom>
          <a:ln w="82550">
            <a:solidFill>
              <a:schemeClr val="accent2"/>
            </a:solidFill>
            <a:tailEnd type="oval"/>
          </a:ln>
        </p:spPr>
        <p:style>
          <a:lnRef idx="1">
            <a:schemeClr val="accent1"/>
          </a:lnRef>
          <a:fillRef idx="0">
            <a:schemeClr val="accent1"/>
          </a:fillRef>
          <a:effectRef idx="0">
            <a:schemeClr val="accent1"/>
          </a:effectRef>
          <a:fontRef idx="minor">
            <a:schemeClr val="tx1"/>
          </a:fontRef>
        </p:style>
      </p:cxnSp>
      <p:cxnSp>
        <p:nvCxnSpPr>
          <p:cNvPr id="29" name="Curved Connector 28"/>
          <p:cNvCxnSpPr/>
          <p:nvPr/>
        </p:nvCxnSpPr>
        <p:spPr>
          <a:xfrm rot="16200000" flipH="1">
            <a:off x="10439083" y="3929430"/>
            <a:ext cx="12700" cy="640112"/>
          </a:xfrm>
          <a:prstGeom prst="curvedConnector3">
            <a:avLst>
              <a:gd name="adj1" fmla="val 4212039"/>
            </a:avLst>
          </a:prstGeom>
          <a:ln w="82550">
            <a:solidFill>
              <a:schemeClr val="accent2"/>
            </a:solidFill>
            <a:tailEnd type="oval"/>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10588152" y="2450429"/>
            <a:ext cx="0" cy="1215190"/>
          </a:xfrm>
          <a:prstGeom prst="straightConnector1">
            <a:avLst/>
          </a:prstGeom>
          <a:ln w="82550">
            <a:headEnd type="triangle"/>
            <a:tailEnd type="none"/>
          </a:ln>
        </p:spPr>
        <p:style>
          <a:lnRef idx="1">
            <a:schemeClr val="accent1"/>
          </a:lnRef>
          <a:fillRef idx="0">
            <a:schemeClr val="accent1"/>
          </a:fillRef>
          <a:effectRef idx="0">
            <a:schemeClr val="accent1"/>
          </a:effectRef>
          <a:fontRef idx="minor">
            <a:schemeClr val="tx1"/>
          </a:fontRef>
        </p:style>
      </p:cxnSp>
      <p:pic>
        <p:nvPicPr>
          <p:cNvPr id="4104" name="Picture 8" descr="Allium unifolium (oneleaf onion) with Bumblebee - grid24_1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03110" y="3495173"/>
            <a:ext cx="1498243" cy="1546059"/>
          </a:xfrm>
          <a:prstGeom prst="rect">
            <a:avLst/>
          </a:prstGeom>
          <a:noFill/>
          <a:effectLst>
            <a:innerShdw blurRad="114300">
              <a:prstClr val="black"/>
            </a:innerShdw>
            <a:softEdge rad="12700"/>
          </a:effectLst>
          <a:extLst>
            <a:ext uri="{909E8E84-426E-40DD-AFC4-6F175D3DCCD1}">
              <a14:hiddenFill xmlns:a14="http://schemas.microsoft.com/office/drawing/2010/main">
                <a:solidFill>
                  <a:srgbClr val="FFFFFF"/>
                </a:solidFill>
              </a14:hiddenFill>
            </a:ext>
          </a:extLst>
        </p:spPr>
      </p:pic>
      <p:pic>
        <p:nvPicPr>
          <p:cNvPr id="44" name="Picture 43"/>
          <p:cNvPicPr>
            <a:picLocks noChangeAspect="1"/>
          </p:cNvPicPr>
          <p:nvPr/>
        </p:nvPicPr>
        <p:blipFill>
          <a:blip r:embed="rId7"/>
          <a:stretch>
            <a:fillRect/>
          </a:stretch>
        </p:blipFill>
        <p:spPr>
          <a:xfrm>
            <a:off x="1606904" y="1467851"/>
            <a:ext cx="1249844" cy="1763629"/>
          </a:xfrm>
          <a:prstGeom prst="rect">
            <a:avLst/>
          </a:prstGeom>
        </p:spPr>
      </p:pic>
      <p:sp>
        <p:nvSpPr>
          <p:cNvPr id="24" name="Title 1"/>
          <p:cNvSpPr>
            <a:spLocks noGrp="1"/>
          </p:cNvSpPr>
          <p:nvPr>
            <p:ph type="title"/>
          </p:nvPr>
        </p:nvSpPr>
        <p:spPr>
          <a:xfrm>
            <a:off x="-67344" y="-158949"/>
            <a:ext cx="12333768" cy="1325563"/>
          </a:xfrm>
        </p:spPr>
        <p:txBody>
          <a:bodyPr>
            <a:normAutofit/>
          </a:bodyPr>
          <a:lstStyle/>
          <a:p>
            <a:pPr algn="ctr"/>
            <a:r>
              <a:rPr lang="en-US" sz="4000" dirty="0" err="1"/>
              <a:t>Lotka-Volterra</a:t>
            </a:r>
            <a:r>
              <a:rPr lang="en-US" sz="4000" dirty="0"/>
              <a:t> model of mutualism with benefit saturation</a:t>
            </a:r>
          </a:p>
        </p:txBody>
      </p:sp>
      <mc:AlternateContent xmlns:mc="http://schemas.openxmlformats.org/markup-compatibility/2006" xmlns:a14="http://schemas.microsoft.com/office/drawing/2010/main">
        <mc:Choice Requires="a14">
          <p:sp>
            <p:nvSpPr>
              <p:cNvPr id="25" name="Rectangle 24"/>
              <p:cNvSpPr/>
              <p:nvPr/>
            </p:nvSpPr>
            <p:spPr>
              <a:xfrm>
                <a:off x="602044" y="5405274"/>
                <a:ext cx="3397661" cy="491417"/>
              </a:xfrm>
              <a:prstGeom prst="rect">
                <a:avLst/>
              </a:prstGeom>
            </p:spPr>
            <p:txBody>
              <a:bodyPr wrap="none">
                <a:spAutoFit/>
              </a:bodyPr>
              <a:lstStyle/>
              <a:p>
                <a:r>
                  <a:rPr lang="en-US" sz="2400" dirty="0"/>
                  <a:t>Interaction strengths,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𝛼</m:t>
                        </m:r>
                      </m:e>
                      <m:sub>
                        <m:r>
                          <a:rPr lang="en-US" sz="2400" i="1">
                            <a:latin typeface="Cambria Math" panose="02040503050406030204" pitchFamily="18" charset="0"/>
                          </a:rPr>
                          <m:t>𝑖𝑗</m:t>
                        </m:r>
                      </m:sub>
                    </m:sSub>
                  </m:oMath>
                </a14:m>
                <a:r>
                  <a:rPr lang="en-US" sz="2400" dirty="0"/>
                  <a:t>:</a:t>
                </a:r>
              </a:p>
            </p:txBody>
          </p:sp>
        </mc:Choice>
        <mc:Fallback xmlns="">
          <p:sp>
            <p:nvSpPr>
              <p:cNvPr id="25" name="Rectangle 24"/>
              <p:cNvSpPr>
                <a:spLocks noRot="1" noChangeAspect="1" noMove="1" noResize="1" noEditPoints="1" noAdjustHandles="1" noChangeArrowheads="1" noChangeShapeType="1" noTextEdit="1"/>
              </p:cNvSpPr>
              <p:nvPr/>
            </p:nvSpPr>
            <p:spPr>
              <a:xfrm>
                <a:off x="602044" y="5405274"/>
                <a:ext cx="3397661" cy="491417"/>
              </a:xfrm>
              <a:prstGeom prst="rect">
                <a:avLst/>
              </a:prstGeom>
              <a:blipFill>
                <a:blip r:embed="rId8"/>
                <a:stretch>
                  <a:fillRect l="-2873" t="-8750" r="-1616" b="-23750"/>
                </a:stretch>
              </a:blipFill>
            </p:spPr>
            <p:txBody>
              <a:bodyPr/>
              <a:lstStyle/>
              <a:p>
                <a:r>
                  <a:rPr lang="es-CL">
                    <a:noFill/>
                  </a:rPr>
                  <a:t> </a:t>
                </a:r>
              </a:p>
            </p:txBody>
          </p:sp>
        </mc:Fallback>
      </mc:AlternateContent>
      <p:sp>
        <p:nvSpPr>
          <p:cNvPr id="28" name="TextBox 27"/>
          <p:cNvSpPr txBox="1"/>
          <p:nvPr/>
        </p:nvSpPr>
        <p:spPr>
          <a:xfrm>
            <a:off x="9497681" y="811272"/>
            <a:ext cx="2014782" cy="461665"/>
          </a:xfrm>
          <a:prstGeom prst="rect">
            <a:avLst/>
          </a:prstGeom>
          <a:noFill/>
        </p:spPr>
        <p:txBody>
          <a:bodyPr wrap="none" rtlCol="0">
            <a:spAutoFit/>
          </a:bodyPr>
          <a:lstStyle/>
          <a:p>
            <a:r>
              <a:rPr lang="en-US" sz="2400" dirty="0"/>
              <a:t>Self-regulation</a:t>
            </a:r>
          </a:p>
        </p:txBody>
      </p:sp>
      <mc:AlternateContent xmlns:mc="http://schemas.openxmlformats.org/markup-compatibility/2006" xmlns:a14="http://schemas.microsoft.com/office/drawing/2010/main">
        <mc:Choice Requires="a14">
          <p:sp>
            <p:nvSpPr>
              <p:cNvPr id="10" name="Rectangle 9"/>
              <p:cNvSpPr/>
              <p:nvPr/>
            </p:nvSpPr>
            <p:spPr>
              <a:xfrm>
                <a:off x="9042088" y="2664964"/>
                <a:ext cx="1233671" cy="718851"/>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b="0" i="1" smtClean="0">
                                  <a:latin typeface="Cambria Math" panose="02040503050406030204" pitchFamily="18" charset="0"/>
                                </a:rPr>
                                <m:t>𝑎</m:t>
                              </m:r>
                            </m:e>
                            <m:sub>
                              <m:r>
                                <a:rPr lang="en-US" sz="2000" i="1">
                                  <a:latin typeface="Cambria Math" panose="02040503050406030204" pitchFamily="18" charset="0"/>
                                </a:rPr>
                                <m:t>12</m:t>
                              </m:r>
                            </m:sub>
                          </m:sSub>
                          <m:sSub>
                            <m:sSubPr>
                              <m:ctrlPr>
                                <a:rPr lang="en-US" sz="2000" i="1" smtClean="0">
                                  <a:latin typeface="Cambria Math" panose="02040503050406030204" pitchFamily="18" charset="0"/>
                                </a:rPr>
                              </m:ctrlPr>
                            </m:sSubPr>
                            <m:e>
                              <m:r>
                                <a:rPr lang="en-US" sz="2000" i="1" smtClean="0">
                                  <a:latin typeface="Cambria Math" panose="02040503050406030204" pitchFamily="18" charset="0"/>
                                </a:rPr>
                                <m:t>𝑁</m:t>
                              </m:r>
                            </m:e>
                            <m:sub>
                              <m:r>
                                <a:rPr lang="en-US" sz="2000" i="1">
                                  <a:latin typeface="Cambria Math" panose="02040503050406030204" pitchFamily="18" charset="0"/>
                                </a:rPr>
                                <m:t>2</m:t>
                              </m:r>
                            </m:sub>
                          </m:sSub>
                        </m:num>
                        <m:den>
                          <m:r>
                            <a:rPr lang="en-US" sz="2000" b="0" i="1" smtClean="0">
                              <a:latin typeface="Cambria Math" panose="02040503050406030204" pitchFamily="18" charset="0"/>
                            </a:rPr>
                            <m:t>1+</m:t>
                          </m:r>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h</m:t>
                              </m:r>
                            </m:e>
                            <m:sub>
                              <m:r>
                                <a:rPr lang="en-US" sz="2000" i="1">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2</m:t>
                              </m:r>
                            </m:sub>
                          </m:sSub>
                        </m:den>
                      </m:f>
                    </m:oMath>
                  </m:oMathPara>
                </a14:m>
                <a:endParaRPr lang="es-CL" sz="2000" dirty="0"/>
              </a:p>
            </p:txBody>
          </p:sp>
        </mc:Choice>
        <mc:Fallback xmlns="">
          <p:sp>
            <p:nvSpPr>
              <p:cNvPr id="10" name="Rectangle 9"/>
              <p:cNvSpPr>
                <a:spLocks noRot="1" noChangeAspect="1" noMove="1" noResize="1" noEditPoints="1" noAdjustHandles="1" noChangeArrowheads="1" noChangeShapeType="1" noTextEdit="1"/>
              </p:cNvSpPr>
              <p:nvPr/>
            </p:nvSpPr>
            <p:spPr>
              <a:xfrm>
                <a:off x="9042088" y="2664964"/>
                <a:ext cx="1233671" cy="718851"/>
              </a:xfrm>
              <a:prstGeom prst="rect">
                <a:avLst/>
              </a:prstGeom>
              <a:blipFill>
                <a:blip r:embed="rId9"/>
                <a:stretch>
                  <a:fillRect/>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10766477" y="2590533"/>
                <a:ext cx="1233671" cy="718851"/>
              </a:xfrm>
              <a:prstGeom prst="rect">
                <a:avLst/>
              </a:prstGeom>
              <a:noFill/>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𝑎</m:t>
                              </m:r>
                            </m:e>
                            <m:sub>
                              <m:r>
                                <a:rPr lang="en-US" sz="2000" i="1">
                                  <a:latin typeface="Cambria Math" panose="02040503050406030204" pitchFamily="18" charset="0"/>
                                </a:rPr>
                                <m:t>21</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1</m:t>
                              </m:r>
                            </m:sub>
                          </m:sSub>
                        </m:num>
                        <m:den>
                          <m:sSub>
                            <m:sSubPr>
                              <m:ctrlPr>
                                <a:rPr lang="en-US" sz="2000" i="1">
                                  <a:latin typeface="Cambria Math" panose="02040503050406030204" pitchFamily="18" charset="0"/>
                                </a:rPr>
                              </m:ctrlPr>
                            </m:sSubPr>
                            <m:e>
                              <m:r>
                                <a:rPr lang="en-US" sz="2000" b="0" i="1" smtClean="0">
                                  <a:latin typeface="Cambria Math" panose="02040503050406030204" pitchFamily="18" charset="0"/>
                                </a:rPr>
                                <m:t>1+</m:t>
                              </m:r>
                              <m:r>
                                <a:rPr lang="en-US" sz="2000" i="1">
                                  <a:latin typeface="Cambria Math" panose="02040503050406030204" pitchFamily="18" charset="0"/>
                                  <a:ea typeface="Cambria Math" panose="02040503050406030204" pitchFamily="18" charset="0"/>
                                </a:rPr>
                                <m:t>h</m:t>
                              </m:r>
                            </m:e>
                            <m:sub>
                              <m:r>
                                <a:rPr lang="en-US" sz="2000" i="1">
                                  <a:latin typeface="Cambria Math" panose="02040503050406030204" pitchFamily="18" charset="0"/>
                                  <a:ea typeface="Cambria Math" panose="02040503050406030204" pitchFamily="18" charset="0"/>
                                </a:rPr>
                                <m:t>2</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1</m:t>
                              </m:r>
                            </m:sub>
                          </m:sSub>
                        </m:den>
                      </m:f>
                    </m:oMath>
                  </m:oMathPara>
                </a14:m>
                <a:endParaRPr lang="es-CL" sz="2000" dirty="0"/>
              </a:p>
            </p:txBody>
          </p:sp>
        </mc:Choice>
        <mc:Fallback xmlns="">
          <p:sp>
            <p:nvSpPr>
              <p:cNvPr id="18" name="Rectangle 17"/>
              <p:cNvSpPr>
                <a:spLocks noRot="1" noChangeAspect="1" noMove="1" noResize="1" noEditPoints="1" noAdjustHandles="1" noChangeArrowheads="1" noChangeShapeType="1" noTextEdit="1"/>
              </p:cNvSpPr>
              <p:nvPr/>
            </p:nvSpPr>
            <p:spPr>
              <a:xfrm>
                <a:off x="10766477" y="2590533"/>
                <a:ext cx="1233671" cy="718851"/>
              </a:xfrm>
              <a:prstGeom prst="rect">
                <a:avLst/>
              </a:prstGeom>
              <a:blipFill>
                <a:blip r:embed="rId10"/>
                <a:stretch>
                  <a:fillRect/>
                </a:stretch>
              </a:blipFill>
            </p:spPr>
            <p:txBody>
              <a:bodyPr/>
              <a:lstStyle/>
              <a:p>
                <a:r>
                  <a:rPr lang="es-CL">
                    <a:noFill/>
                  </a:rPr>
                  <a:t> </a:t>
                </a:r>
              </a:p>
            </p:txBody>
          </p:sp>
        </mc:Fallback>
      </mc:AlternateContent>
      <p:grpSp>
        <p:nvGrpSpPr>
          <p:cNvPr id="19" name="Group 18"/>
          <p:cNvGrpSpPr/>
          <p:nvPr/>
        </p:nvGrpSpPr>
        <p:grpSpPr>
          <a:xfrm>
            <a:off x="4170325" y="5370948"/>
            <a:ext cx="2076834" cy="788697"/>
            <a:chOff x="4170325" y="5370948"/>
            <a:chExt cx="2076834" cy="788697"/>
          </a:xfrm>
        </p:grpSpPr>
        <mc:AlternateContent xmlns:mc="http://schemas.openxmlformats.org/markup-compatibility/2006" xmlns:a14="http://schemas.microsoft.com/office/drawing/2010/main">
          <mc:Choice Requires="a14">
            <p:sp>
              <p:nvSpPr>
                <p:cNvPr id="17" name="Rectangle 16"/>
                <p:cNvSpPr/>
                <p:nvPr/>
              </p:nvSpPr>
              <p:spPr>
                <a:xfrm>
                  <a:off x="4170325" y="5370948"/>
                  <a:ext cx="903709" cy="7851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smtClean="0">
                                    <a:latin typeface="Cambria Math" panose="02040503050406030204" pitchFamily="18" charset="0"/>
                                  </a:rPr>
                                  <m:t>𝑎</m:t>
                                </m:r>
                              </m:e>
                              <m:sub>
                                <m:r>
                                  <a:rPr lang="en-US" sz="2400" i="1">
                                    <a:latin typeface="Cambria Math" panose="02040503050406030204" pitchFamily="18" charset="0"/>
                                  </a:rPr>
                                  <m:t>12</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h</m:t>
                                </m:r>
                              </m:e>
                              <m:sub>
                                <m:r>
                                  <a:rPr lang="en-US"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2</m:t>
                                </m:r>
                              </m:sub>
                            </m:sSub>
                          </m:den>
                        </m:f>
                      </m:oMath>
                    </m:oMathPara>
                  </a14:m>
                  <a:endParaRPr lang="es-CL" sz="2400" dirty="0"/>
                </a:p>
              </p:txBody>
            </p:sp>
          </mc:Choice>
          <mc:Fallback xmlns="">
            <p:sp>
              <p:nvSpPr>
                <p:cNvPr id="17" name="Rectangle 16"/>
                <p:cNvSpPr>
                  <a:spLocks noRot="1" noChangeAspect="1" noMove="1" noResize="1" noEditPoints="1" noAdjustHandles="1" noChangeArrowheads="1" noChangeShapeType="1" noTextEdit="1"/>
                </p:cNvSpPr>
                <p:nvPr/>
              </p:nvSpPr>
              <p:spPr>
                <a:xfrm>
                  <a:off x="4170325" y="5370948"/>
                  <a:ext cx="903709" cy="785151"/>
                </a:xfrm>
                <a:prstGeom prst="rect">
                  <a:avLst/>
                </a:prstGeom>
                <a:blipFill>
                  <a:blip r:embed="rId11"/>
                  <a:stretch>
                    <a:fillRect/>
                  </a:stretch>
                </a:blipFill>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31" name="Rectangle 30"/>
                <p:cNvSpPr/>
                <p:nvPr/>
              </p:nvSpPr>
              <p:spPr>
                <a:xfrm>
                  <a:off x="5343450" y="5374494"/>
                  <a:ext cx="903709" cy="7851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sSub>
                              <m:sSubPr>
                                <m:ctrlPr>
                                  <a:rPr lang="en-US" sz="2400" i="1">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𝑎</m:t>
                                </m:r>
                              </m:e>
                              <m:sub>
                                <m:r>
                                  <a:rPr lang="en-US" sz="2400" i="1">
                                    <a:latin typeface="Cambria Math" panose="02040503050406030204" pitchFamily="18" charset="0"/>
                                  </a:rPr>
                                  <m:t>21</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h</m:t>
                                </m:r>
                              </m:e>
                              <m:sub>
                                <m:r>
                                  <a:rPr lang="en-US" sz="2400" i="1">
                                    <a:latin typeface="Cambria Math" panose="02040503050406030204" pitchFamily="18" charset="0"/>
                                    <a:ea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1</m:t>
                                </m:r>
                              </m:sub>
                            </m:sSub>
                          </m:den>
                        </m:f>
                      </m:oMath>
                    </m:oMathPara>
                  </a14:m>
                  <a:endParaRPr lang="es-CL" sz="2400" dirty="0"/>
                </a:p>
              </p:txBody>
            </p:sp>
          </mc:Choice>
          <mc:Fallback xmlns="">
            <p:sp>
              <p:nvSpPr>
                <p:cNvPr id="31" name="Rectangle 30"/>
                <p:cNvSpPr>
                  <a:spLocks noRot="1" noChangeAspect="1" noMove="1" noResize="1" noEditPoints="1" noAdjustHandles="1" noChangeArrowheads="1" noChangeShapeType="1" noTextEdit="1"/>
                </p:cNvSpPr>
                <p:nvPr/>
              </p:nvSpPr>
              <p:spPr>
                <a:xfrm>
                  <a:off x="5343450" y="5374494"/>
                  <a:ext cx="903709" cy="785151"/>
                </a:xfrm>
                <a:prstGeom prst="rect">
                  <a:avLst/>
                </a:prstGeom>
                <a:blipFill>
                  <a:blip r:embed="rId12"/>
                  <a:stretch>
                    <a:fillRect/>
                  </a:stretch>
                </a:blipFill>
              </p:spPr>
              <p:txBody>
                <a:bodyPr/>
                <a:lstStyle/>
                <a:p>
                  <a:r>
                    <a:rPr lang="es-CL">
                      <a:noFill/>
                    </a:rPr>
                    <a:t> </a:t>
                  </a:r>
                </a:p>
              </p:txBody>
            </p:sp>
          </mc:Fallback>
        </mc:AlternateContent>
        <p:sp>
          <p:nvSpPr>
            <p:cNvPr id="32" name="Rectangle 31"/>
            <p:cNvSpPr/>
            <p:nvPr/>
          </p:nvSpPr>
          <p:spPr>
            <a:xfrm>
              <a:off x="5145690" y="5493878"/>
              <a:ext cx="261610" cy="461665"/>
            </a:xfrm>
            <a:prstGeom prst="rect">
              <a:avLst/>
            </a:prstGeom>
          </p:spPr>
          <p:txBody>
            <a:bodyPr wrap="none">
              <a:spAutoFit/>
            </a:bodyPr>
            <a:lstStyle/>
            <a:p>
              <a:r>
                <a:rPr lang="en-US" sz="2400" dirty="0"/>
                <a:t>,</a:t>
              </a:r>
            </a:p>
          </p:txBody>
        </p:sp>
      </p:grpSp>
      <p:cxnSp>
        <p:nvCxnSpPr>
          <p:cNvPr id="36" name="Straight Arrow Connector 35"/>
          <p:cNvCxnSpPr/>
          <p:nvPr/>
        </p:nvCxnSpPr>
        <p:spPr>
          <a:xfrm flipV="1">
            <a:off x="10267307" y="2358189"/>
            <a:ext cx="0" cy="1215190"/>
          </a:xfrm>
          <a:prstGeom prst="straightConnector1">
            <a:avLst/>
          </a:prstGeom>
          <a:ln w="82550">
            <a:tailEnd type="triangle"/>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3329763" y="5451083"/>
            <a:ext cx="583019" cy="462390"/>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9985744" y="5328810"/>
            <a:ext cx="583019" cy="462390"/>
          </a:xfrm>
          <a:prstGeom prst="ellipse">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462048" y="5855386"/>
            <a:ext cx="3769710" cy="646331"/>
          </a:xfrm>
          <a:prstGeom prst="rect">
            <a:avLst/>
          </a:prstGeom>
        </p:spPr>
        <p:txBody>
          <a:bodyPr wrap="square">
            <a:spAutoFit/>
          </a:bodyPr>
          <a:lstStyle/>
          <a:p>
            <a:r>
              <a:rPr lang="en-US" dirty="0"/>
              <a:t>Per-capita effect of population </a:t>
            </a:r>
            <a:r>
              <a:rPr lang="en-US" i="1" dirty="0"/>
              <a:t>j </a:t>
            </a:r>
            <a:r>
              <a:rPr lang="en-US" dirty="0"/>
              <a:t>on an average individual of </a:t>
            </a:r>
            <a:r>
              <a:rPr lang="en-US" i="1" dirty="0" err="1"/>
              <a:t>i</a:t>
            </a:r>
            <a:endParaRPr lang="en-US" i="1" dirty="0"/>
          </a:p>
        </p:txBody>
      </p:sp>
      <p:sp>
        <p:nvSpPr>
          <p:cNvPr id="49" name="Oval 48"/>
          <p:cNvSpPr/>
          <p:nvPr/>
        </p:nvSpPr>
        <p:spPr>
          <a:xfrm>
            <a:off x="6997750" y="1547446"/>
            <a:ext cx="1847310" cy="123092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733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501FBC-FA32-4A8D-87B2-DC6F912F2EB5}"/>
              </a:ext>
            </a:extLst>
          </p:cNvPr>
          <p:cNvPicPr>
            <a:picLocks noChangeAspect="1"/>
          </p:cNvPicPr>
          <p:nvPr/>
        </p:nvPicPr>
        <p:blipFill rotWithShape="1">
          <a:blip r:embed="rId2"/>
          <a:srcRect t="1576" b="-1"/>
          <a:stretch/>
        </p:blipFill>
        <p:spPr>
          <a:xfrm>
            <a:off x="121388" y="1"/>
            <a:ext cx="8615108" cy="2859212"/>
          </a:xfrm>
          <a:prstGeom prst="rect">
            <a:avLst/>
          </a:prstGeom>
        </p:spPr>
      </p:pic>
      <p:grpSp>
        <p:nvGrpSpPr>
          <p:cNvPr id="5" name="Group 4">
            <a:extLst>
              <a:ext uri="{FF2B5EF4-FFF2-40B4-BE49-F238E27FC236}">
                <a16:creationId xmlns:a16="http://schemas.microsoft.com/office/drawing/2014/main" id="{9CAC6D67-E729-47A1-837B-DE7933E862C0}"/>
              </a:ext>
            </a:extLst>
          </p:cNvPr>
          <p:cNvGrpSpPr/>
          <p:nvPr/>
        </p:nvGrpSpPr>
        <p:grpSpPr>
          <a:xfrm>
            <a:off x="9927658" y="76776"/>
            <a:ext cx="2282100" cy="2428176"/>
            <a:chOff x="9927658" y="732759"/>
            <a:chExt cx="2282100" cy="2428176"/>
          </a:xfrm>
        </p:grpSpPr>
        <p:pic>
          <p:nvPicPr>
            <p:cNvPr id="1026" name="Picture 2" descr="Kayla_headshot.jpeg">
              <a:extLst>
                <a:ext uri="{FF2B5EF4-FFF2-40B4-BE49-F238E27FC236}">
                  <a16:creationId xmlns:a16="http://schemas.microsoft.com/office/drawing/2014/main" id="{3DE96519-240C-4873-8A32-36ACCBA8D9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041" r="13316" b="27082"/>
            <a:stretch/>
          </p:blipFill>
          <p:spPr bwMode="auto">
            <a:xfrm>
              <a:off x="10323836" y="732759"/>
              <a:ext cx="1518020" cy="178184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1F0CC9C-AFE8-4D1C-BBD2-739C15AFA366}"/>
                </a:ext>
              </a:extLst>
            </p:cNvPr>
            <p:cNvSpPr txBox="1"/>
            <p:nvPr/>
          </p:nvSpPr>
          <p:spPr>
            <a:xfrm>
              <a:off x="9927658" y="2514604"/>
              <a:ext cx="2282100" cy="646331"/>
            </a:xfrm>
            <a:prstGeom prst="rect">
              <a:avLst/>
            </a:prstGeom>
            <a:noFill/>
          </p:spPr>
          <p:txBody>
            <a:bodyPr wrap="none" rtlCol="0">
              <a:spAutoFit/>
            </a:bodyPr>
            <a:lstStyle/>
            <a:p>
              <a:pPr algn="ctr"/>
              <a:r>
                <a:rPr lang="en-US" dirty="0"/>
                <a:t>Kayla Hale</a:t>
              </a:r>
            </a:p>
            <a:p>
              <a:pPr algn="ctr"/>
              <a:r>
                <a:rPr lang="en-US" dirty="0"/>
                <a:t>University of Michigan</a:t>
              </a:r>
            </a:p>
          </p:txBody>
        </p:sp>
      </p:grpSp>
      <p:sp>
        <p:nvSpPr>
          <p:cNvPr id="10" name="Content Placeholder 2">
            <a:extLst>
              <a:ext uri="{FF2B5EF4-FFF2-40B4-BE49-F238E27FC236}">
                <a16:creationId xmlns:a16="http://schemas.microsoft.com/office/drawing/2014/main" id="{17D30CDD-ABD5-439A-BC47-394798F24E96}"/>
              </a:ext>
            </a:extLst>
          </p:cNvPr>
          <p:cNvSpPr>
            <a:spLocks noGrp="1"/>
          </p:cNvSpPr>
          <p:nvPr>
            <p:ph idx="1"/>
          </p:nvPr>
        </p:nvSpPr>
        <p:spPr>
          <a:xfrm>
            <a:off x="600528" y="3429000"/>
            <a:ext cx="10990943" cy="2907579"/>
          </a:xfrm>
        </p:spPr>
        <p:txBody>
          <a:bodyPr>
            <a:normAutofit/>
          </a:bodyPr>
          <a:lstStyle/>
          <a:p>
            <a:pPr marL="0" indent="0">
              <a:buNone/>
            </a:pPr>
            <a:r>
              <a:rPr lang="en-US" dirty="0"/>
              <a:t>Why mutualisms are understudied in Population and Community Ecology?</a:t>
            </a:r>
          </a:p>
          <a:p>
            <a:pPr marL="0" indent="0">
              <a:buNone/>
            </a:pPr>
            <a:endParaRPr lang="en-US" sz="900" dirty="0"/>
          </a:p>
          <a:p>
            <a:r>
              <a:rPr lang="en-US" dirty="0"/>
              <a:t>Technical difficulties to find stable solutions for dynamic models of mutualism (“orgy of mutual benefaction”, May 1984)</a:t>
            </a:r>
          </a:p>
          <a:p>
            <a:r>
              <a:rPr lang="en-US" dirty="0"/>
              <a:t>Lack of appropriate empirical and theoretical tools to develop a synthesis of the enormous diversity of mutualistic interactions (May 1976).</a:t>
            </a:r>
          </a:p>
        </p:txBody>
      </p:sp>
    </p:spTree>
    <p:extLst>
      <p:ext uri="{BB962C8B-B14F-4D97-AF65-F5344CB8AC3E}">
        <p14:creationId xmlns:p14="http://schemas.microsoft.com/office/powerpoint/2010/main" val="1708872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Effect transition="in" filter="fade">
                                      <p:cBhvr>
                                        <p:cTn id="7" dur="500"/>
                                        <p:tgtEl>
                                          <p:spTgt spid="10">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3" end="3"/>
                                            </p:txEl>
                                          </p:spTgt>
                                        </p:tgtEl>
                                        <p:attrNameLst>
                                          <p:attrName>style.visibility</p:attrName>
                                        </p:attrNameLst>
                                      </p:cBhvr>
                                      <p:to>
                                        <p:strVal val="visible"/>
                                      </p:to>
                                    </p:set>
                                    <p:animEffect transition="in" filter="fade">
                                      <p:cBhvr>
                                        <p:cTn id="12"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87"/>
          <p:cNvSpPr/>
          <p:nvPr/>
        </p:nvSpPr>
        <p:spPr>
          <a:xfrm>
            <a:off x="235817" y="1703342"/>
            <a:ext cx="11722257" cy="394975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2400"/>
              <a:buFont typeface="Arial"/>
              <a:buChar char="•"/>
            </a:pPr>
            <a:r>
              <a:rPr lang="en-US" sz="2800" b="0" i="0" u="none" strike="noStrike" cap="none" dirty="0">
                <a:solidFill>
                  <a:srgbClr val="000000"/>
                </a:solidFill>
                <a:latin typeface="Calibri"/>
                <a:ea typeface="Calibri"/>
                <a:cs typeface="Calibri"/>
                <a:sym typeface="Calibri"/>
              </a:rPr>
              <a:t>Population dynamics of mutualisms are qualitatively robust across derivations, including levels of detail, types of benefit, and inspiring systems.</a:t>
            </a:r>
            <a:endParaRPr sz="2800" dirty="0"/>
          </a:p>
          <a:p>
            <a:pPr marL="285750" marR="0" lvl="0" indent="-285750" algn="l" rtl="0">
              <a:lnSpc>
                <a:spcPct val="100000"/>
              </a:lnSpc>
              <a:spcBef>
                <a:spcPts val="800"/>
              </a:spcBef>
              <a:spcAft>
                <a:spcPts val="0"/>
              </a:spcAft>
              <a:buClr>
                <a:srgbClr val="000000"/>
              </a:buClr>
              <a:buSzPts val="2400"/>
              <a:buFont typeface="Arial"/>
              <a:buChar char="•"/>
            </a:pPr>
            <a:r>
              <a:rPr lang="en-US" sz="2800" b="0" i="0" u="none" strike="noStrike" cap="none" dirty="0">
                <a:solidFill>
                  <a:srgbClr val="000000"/>
                </a:solidFill>
                <a:latin typeface="Calibri"/>
                <a:ea typeface="Calibri"/>
                <a:cs typeface="Calibri"/>
                <a:sym typeface="Calibri"/>
              </a:rPr>
              <a:t>Stable coexistence at high density and destabilizing thresholds at low density.</a:t>
            </a:r>
            <a:endParaRPr sz="2800" dirty="0"/>
          </a:p>
          <a:p>
            <a:pPr marL="285750" marR="0" lvl="0" indent="-285750" algn="l" rtl="0">
              <a:lnSpc>
                <a:spcPct val="100000"/>
              </a:lnSpc>
              <a:spcBef>
                <a:spcPts val="800"/>
              </a:spcBef>
              <a:spcAft>
                <a:spcPts val="0"/>
              </a:spcAft>
              <a:buClr>
                <a:srgbClr val="000000"/>
              </a:buClr>
              <a:buSzPts val="2400"/>
              <a:buFont typeface="Arial"/>
              <a:buChar char="•"/>
            </a:pPr>
            <a:r>
              <a:rPr lang="en-US" sz="2800" b="0" i="0" u="none" strike="noStrike" cap="none" dirty="0">
                <a:solidFill>
                  <a:srgbClr val="000000"/>
                </a:solidFill>
                <a:latin typeface="Calibri"/>
                <a:ea typeface="Calibri"/>
                <a:cs typeface="Calibri"/>
                <a:sym typeface="Calibri"/>
              </a:rPr>
              <a:t>These dynamics emerge when benefits saturate, whether due to intrinsic or extrinsic density dependence in intraspecific or interspecific processes, or both.</a:t>
            </a:r>
            <a:endParaRPr sz="2800" dirty="0"/>
          </a:p>
          <a:p>
            <a:pPr marL="285750" marR="0" lvl="0" indent="-285750" algn="l" rtl="0">
              <a:lnSpc>
                <a:spcPct val="100000"/>
              </a:lnSpc>
              <a:spcBef>
                <a:spcPts val="800"/>
              </a:spcBef>
              <a:spcAft>
                <a:spcPts val="0"/>
              </a:spcAft>
              <a:buClr>
                <a:srgbClr val="000000"/>
              </a:buClr>
              <a:buSzPts val="2400"/>
              <a:buFont typeface="Arial"/>
              <a:buChar char="•"/>
            </a:pPr>
            <a:r>
              <a:rPr lang="en-US" sz="2800" b="0" i="0" u="none" strike="noStrike" cap="none" dirty="0">
                <a:solidFill>
                  <a:srgbClr val="000000"/>
                </a:solidFill>
                <a:latin typeface="Calibri"/>
                <a:ea typeface="Calibri"/>
                <a:cs typeface="Calibri"/>
                <a:sym typeface="Calibri"/>
              </a:rPr>
              <a:t>Thresholds: 1) Allee effects, 2) low, and 3) high partner density.</a:t>
            </a:r>
            <a:endParaRPr sz="2800" dirty="0"/>
          </a:p>
          <a:p>
            <a:pPr marL="285750" lvl="0" indent="-285750">
              <a:spcBef>
                <a:spcPts val="800"/>
              </a:spcBef>
              <a:buClr>
                <a:srgbClr val="000000"/>
              </a:buClr>
              <a:buSzPts val="2400"/>
              <a:buFont typeface="Arial"/>
              <a:buChar char="•"/>
            </a:pPr>
            <a:r>
              <a:rPr lang="en-US" sz="2800" b="0" i="0" u="none" strike="noStrike" cap="none" dirty="0">
                <a:solidFill>
                  <a:srgbClr val="000000"/>
                </a:solidFill>
                <a:latin typeface="Calibri"/>
                <a:ea typeface="Calibri"/>
                <a:cs typeface="Calibri"/>
                <a:sym typeface="Calibri"/>
              </a:rPr>
              <a:t>There is a robust population dynamic theory of </a:t>
            </a:r>
            <a:r>
              <a:rPr lang="en-US" sz="2800" dirty="0">
                <a:solidFill>
                  <a:srgbClr val="000000"/>
                </a:solidFill>
                <a:ea typeface="Calibri"/>
                <a:cs typeface="Calibri"/>
                <a:sym typeface="Calibri"/>
              </a:rPr>
              <a:t>2-species mutualisms.</a:t>
            </a:r>
            <a:endParaRPr sz="2800" dirty="0"/>
          </a:p>
        </p:txBody>
      </p:sp>
      <p:sp>
        <p:nvSpPr>
          <p:cNvPr id="151" name="Google Shape;151;p87"/>
          <p:cNvSpPr/>
          <p:nvPr/>
        </p:nvSpPr>
        <p:spPr>
          <a:xfrm>
            <a:off x="353785" y="227433"/>
            <a:ext cx="11722257" cy="892512"/>
          </a:xfrm>
          <a:prstGeom prst="rect">
            <a:avLst/>
          </a:prstGeom>
          <a:ln/>
        </p:spPr>
        <p:style>
          <a:lnRef idx="2">
            <a:schemeClr val="dk1">
              <a:shade val="50000"/>
            </a:schemeClr>
          </a:lnRef>
          <a:fillRef idx="1">
            <a:schemeClr val="dk1"/>
          </a:fillRef>
          <a:effectRef idx="0">
            <a:schemeClr val="dk1"/>
          </a:effectRef>
          <a:fontRef idx="minor">
            <a:schemeClr val="lt1"/>
          </a:fontRef>
        </p:style>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600" b="0" i="0" u="none" strike="noStrike" cap="none" dirty="0">
                <a:solidFill>
                  <a:schemeClr val="bg1"/>
                </a:solidFill>
                <a:latin typeface="Calibri"/>
                <a:ea typeface="Calibri"/>
                <a:cs typeface="Calibri"/>
                <a:sym typeface="Calibri"/>
              </a:rPr>
              <a:t>Do we have a robust ecological theory on </a:t>
            </a:r>
            <a:r>
              <a:rPr lang="en-US" sz="2600" b="0" i="0" u="sng" strike="noStrike" cap="none" dirty="0">
                <a:solidFill>
                  <a:schemeClr val="bg1"/>
                </a:solidFill>
                <a:latin typeface="Calibri"/>
                <a:ea typeface="Calibri"/>
                <a:cs typeface="Calibri"/>
                <a:sym typeface="Calibri"/>
              </a:rPr>
              <a:t>population dynamics</a:t>
            </a:r>
            <a:r>
              <a:rPr lang="en-US" sz="2600" b="0" i="0" u="none" strike="noStrike" cap="none" dirty="0">
                <a:solidFill>
                  <a:schemeClr val="bg1"/>
                </a:solidFill>
                <a:latin typeface="Calibri"/>
                <a:ea typeface="Calibri"/>
                <a:cs typeface="Calibri"/>
                <a:sym typeface="Calibri"/>
              </a:rPr>
              <a:t> of 2-species mutualisms? </a:t>
            </a:r>
            <a:r>
              <a:rPr lang="en-US" sz="2600" b="1" i="0" u="none" strike="noStrike" cap="none" dirty="0">
                <a:solidFill>
                  <a:schemeClr val="bg1"/>
                </a:solidFill>
                <a:latin typeface="Calibri"/>
                <a:ea typeface="Calibri"/>
                <a:cs typeface="Calibri"/>
                <a:sym typeface="Calibri"/>
              </a:rPr>
              <a:t>What are the key dynamical consequences of mutualistic interactions?</a:t>
            </a:r>
            <a:endParaRPr sz="26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0">
                                            <p:txEl>
                                              <p:pRg st="0" end="0"/>
                                            </p:txEl>
                                          </p:spTgt>
                                        </p:tgtEl>
                                        <p:attrNameLst>
                                          <p:attrName>style.visibility</p:attrName>
                                        </p:attrNameLst>
                                      </p:cBhvr>
                                      <p:to>
                                        <p:strVal val="visible"/>
                                      </p:to>
                                    </p:set>
                                    <p:animEffect transition="in" filter="fade">
                                      <p:cBhvr>
                                        <p:cTn id="7" dur="500"/>
                                        <p:tgtEl>
                                          <p:spTgt spid="15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0">
                                            <p:txEl>
                                              <p:pRg st="1" end="1"/>
                                            </p:txEl>
                                          </p:spTgt>
                                        </p:tgtEl>
                                        <p:attrNameLst>
                                          <p:attrName>style.visibility</p:attrName>
                                        </p:attrNameLst>
                                      </p:cBhvr>
                                      <p:to>
                                        <p:strVal val="visible"/>
                                      </p:to>
                                    </p:set>
                                    <p:animEffect transition="in" filter="fade">
                                      <p:cBhvr>
                                        <p:cTn id="12" dur="500"/>
                                        <p:tgtEl>
                                          <p:spTgt spid="15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0">
                                            <p:txEl>
                                              <p:pRg st="2" end="2"/>
                                            </p:txEl>
                                          </p:spTgt>
                                        </p:tgtEl>
                                        <p:attrNameLst>
                                          <p:attrName>style.visibility</p:attrName>
                                        </p:attrNameLst>
                                      </p:cBhvr>
                                      <p:to>
                                        <p:strVal val="visible"/>
                                      </p:to>
                                    </p:set>
                                    <p:animEffect transition="in" filter="fade">
                                      <p:cBhvr>
                                        <p:cTn id="17" dur="500"/>
                                        <p:tgtEl>
                                          <p:spTgt spid="15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0">
                                            <p:txEl>
                                              <p:pRg st="3" end="3"/>
                                            </p:txEl>
                                          </p:spTgt>
                                        </p:tgtEl>
                                        <p:attrNameLst>
                                          <p:attrName>style.visibility</p:attrName>
                                        </p:attrNameLst>
                                      </p:cBhvr>
                                      <p:to>
                                        <p:strVal val="visible"/>
                                      </p:to>
                                    </p:set>
                                    <p:animEffect transition="in" filter="fade">
                                      <p:cBhvr>
                                        <p:cTn id="22" dur="500"/>
                                        <p:tgtEl>
                                          <p:spTgt spid="15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0">
                                            <p:txEl>
                                              <p:pRg st="4" end="4"/>
                                            </p:txEl>
                                          </p:spTgt>
                                        </p:tgtEl>
                                        <p:attrNameLst>
                                          <p:attrName>style.visibility</p:attrName>
                                        </p:attrNameLst>
                                      </p:cBhvr>
                                      <p:to>
                                        <p:strVal val="visible"/>
                                      </p:to>
                                    </p:set>
                                    <p:animEffect transition="in" filter="fade">
                                      <p:cBhvr>
                                        <p:cTn id="27" dur="500"/>
                                        <p:tgtEl>
                                          <p:spTgt spid="15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4B2EF0-C904-4D39-8369-A2963979EB3E}"/>
              </a:ext>
            </a:extLst>
          </p:cNvPr>
          <p:cNvSpPr txBox="1"/>
          <p:nvPr/>
        </p:nvSpPr>
        <p:spPr>
          <a:xfrm>
            <a:off x="1920312" y="2626468"/>
            <a:ext cx="8351376" cy="923330"/>
          </a:xfrm>
          <a:prstGeom prst="rect">
            <a:avLst/>
          </a:prstGeom>
          <a:noFill/>
        </p:spPr>
        <p:txBody>
          <a:bodyPr wrap="square" rtlCol="0">
            <a:spAutoFit/>
          </a:bodyPr>
          <a:lstStyle/>
          <a:p>
            <a:pPr algn="ctr"/>
            <a:r>
              <a:rPr lang="en-US" sz="5400" dirty="0">
                <a:latin typeface="+mj-lt"/>
              </a:rPr>
              <a:t> Multispecies models</a:t>
            </a:r>
          </a:p>
        </p:txBody>
      </p:sp>
    </p:spTree>
    <p:extLst>
      <p:ext uri="{BB962C8B-B14F-4D97-AF65-F5344CB8AC3E}">
        <p14:creationId xmlns:p14="http://schemas.microsoft.com/office/powerpoint/2010/main" val="37278285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1725F0-828F-45B1-BFF6-419F7C3C34AB}"/>
              </a:ext>
            </a:extLst>
          </p:cNvPr>
          <p:cNvPicPr>
            <a:picLocks noChangeAspect="1"/>
          </p:cNvPicPr>
          <p:nvPr/>
        </p:nvPicPr>
        <p:blipFill>
          <a:blip r:embed="rId3"/>
          <a:stretch>
            <a:fillRect/>
          </a:stretch>
        </p:blipFill>
        <p:spPr>
          <a:xfrm>
            <a:off x="421955" y="569039"/>
            <a:ext cx="11570357" cy="5007466"/>
          </a:xfrm>
          <a:prstGeom prst="rect">
            <a:avLst/>
          </a:prstGeom>
        </p:spPr>
      </p:pic>
      <p:sp>
        <p:nvSpPr>
          <p:cNvPr id="4" name="TextBox 3">
            <a:extLst>
              <a:ext uri="{FF2B5EF4-FFF2-40B4-BE49-F238E27FC236}">
                <a16:creationId xmlns:a16="http://schemas.microsoft.com/office/drawing/2014/main" id="{D58D3CEA-7D4A-4448-B245-5ACB016077C1}"/>
              </a:ext>
            </a:extLst>
          </p:cNvPr>
          <p:cNvSpPr txBox="1"/>
          <p:nvPr/>
        </p:nvSpPr>
        <p:spPr>
          <a:xfrm>
            <a:off x="7708401" y="2909145"/>
            <a:ext cx="4283911" cy="1569660"/>
          </a:xfrm>
          <a:prstGeom prst="rect">
            <a:avLst/>
          </a:prstGeom>
          <a:noFill/>
        </p:spPr>
        <p:txBody>
          <a:bodyPr wrap="square">
            <a:spAutoFit/>
          </a:bodyPr>
          <a:lstStyle/>
          <a:p>
            <a:r>
              <a:rPr lang="en-US" sz="2400" b="0" i="0" dirty="0">
                <a:solidFill>
                  <a:srgbClr val="C00000"/>
                </a:solidFill>
                <a:effectLst/>
              </a:rPr>
              <a:t>How many lines of code and terms per equation you would need for a network of 50 plant and 100 pollinator species?? </a:t>
            </a:r>
            <a:endParaRPr lang="en-US" sz="2400" dirty="0">
              <a:solidFill>
                <a:srgbClr val="C00000"/>
              </a:solidFill>
            </a:endParaRPr>
          </a:p>
        </p:txBody>
      </p:sp>
      <p:sp>
        <p:nvSpPr>
          <p:cNvPr id="6" name="TextBox 5">
            <a:extLst>
              <a:ext uri="{FF2B5EF4-FFF2-40B4-BE49-F238E27FC236}">
                <a16:creationId xmlns:a16="http://schemas.microsoft.com/office/drawing/2014/main" id="{EEB3F7B4-7919-4304-8EBF-BCFB4175E3DF}"/>
              </a:ext>
            </a:extLst>
          </p:cNvPr>
          <p:cNvSpPr txBox="1"/>
          <p:nvPr/>
        </p:nvSpPr>
        <p:spPr>
          <a:xfrm>
            <a:off x="5351307" y="5346065"/>
            <a:ext cx="6840693" cy="1200329"/>
          </a:xfrm>
          <a:prstGeom prst="rect">
            <a:avLst/>
          </a:prstGeom>
          <a:noFill/>
        </p:spPr>
        <p:txBody>
          <a:bodyPr wrap="square">
            <a:spAutoFit/>
          </a:bodyPr>
          <a:lstStyle/>
          <a:p>
            <a:r>
              <a:rPr lang="en-US" sz="2400" b="0" i="0" dirty="0">
                <a:solidFill>
                  <a:schemeClr val="accent1">
                    <a:lumMod val="75000"/>
                  </a:schemeClr>
                </a:solidFill>
                <a:effectLst/>
              </a:rPr>
              <a:t>Clearly not an efficient way to code and think about the problem, plus an error-prone approach when writing manually each interaction per each equation.</a:t>
            </a:r>
            <a:endParaRPr lang="en-US" sz="2400" dirty="0">
              <a:solidFill>
                <a:schemeClr val="accent1">
                  <a:lumMod val="75000"/>
                </a:schemeClr>
              </a:solidFill>
            </a:endParaRPr>
          </a:p>
        </p:txBody>
      </p:sp>
    </p:spTree>
    <p:extLst>
      <p:ext uri="{BB962C8B-B14F-4D97-AF65-F5344CB8AC3E}">
        <p14:creationId xmlns:p14="http://schemas.microsoft.com/office/powerpoint/2010/main" val="378298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3503E7-36E9-470C-B438-965BEFEF80A9}"/>
              </a:ext>
            </a:extLst>
          </p:cNvPr>
          <p:cNvSpPr txBox="1"/>
          <p:nvPr/>
        </p:nvSpPr>
        <p:spPr>
          <a:xfrm>
            <a:off x="993227" y="1454606"/>
            <a:ext cx="10205546" cy="1200329"/>
          </a:xfrm>
          <a:prstGeom prst="rect">
            <a:avLst/>
          </a:prstGeom>
          <a:noFill/>
        </p:spPr>
        <p:txBody>
          <a:bodyPr wrap="square">
            <a:spAutoFit/>
          </a:bodyPr>
          <a:lstStyle/>
          <a:p>
            <a:r>
              <a:rPr lang="en-US" sz="2400" b="0" i="0" dirty="0">
                <a:effectLst/>
              </a:rPr>
              <a:t>A much more efficient approach is thinking in matrices (which encode the networks of species interactions) and connect those matrices to the summation notation in equations.</a:t>
            </a:r>
            <a:endParaRPr lang="en-US" sz="2400" dirty="0"/>
          </a:p>
        </p:txBody>
      </p:sp>
      <p:sp>
        <p:nvSpPr>
          <p:cNvPr id="6" name="TextBox 5">
            <a:extLst>
              <a:ext uri="{FF2B5EF4-FFF2-40B4-BE49-F238E27FC236}">
                <a16:creationId xmlns:a16="http://schemas.microsoft.com/office/drawing/2014/main" id="{C15F37DB-0FC2-47B3-9EC5-CFB76A49A87C}"/>
              </a:ext>
            </a:extLst>
          </p:cNvPr>
          <p:cNvSpPr txBox="1"/>
          <p:nvPr/>
        </p:nvSpPr>
        <p:spPr>
          <a:xfrm>
            <a:off x="1920312" y="251130"/>
            <a:ext cx="8351376" cy="830997"/>
          </a:xfrm>
          <a:prstGeom prst="rect">
            <a:avLst/>
          </a:prstGeom>
          <a:noFill/>
        </p:spPr>
        <p:txBody>
          <a:bodyPr wrap="square" rtlCol="0">
            <a:spAutoFit/>
          </a:bodyPr>
          <a:lstStyle/>
          <a:p>
            <a:pPr algn="ctr"/>
            <a:r>
              <a:rPr lang="en-US" sz="4800" dirty="0">
                <a:latin typeface="+mj-lt"/>
              </a:rPr>
              <a:t> Matrices to summations</a:t>
            </a:r>
          </a:p>
        </p:txBody>
      </p:sp>
      <p:pic>
        <p:nvPicPr>
          <p:cNvPr id="8" name="Picture 7">
            <a:extLst>
              <a:ext uri="{FF2B5EF4-FFF2-40B4-BE49-F238E27FC236}">
                <a16:creationId xmlns:a16="http://schemas.microsoft.com/office/drawing/2014/main" id="{1A8D172B-516F-4250-AF04-69CE6DEACF4B}"/>
              </a:ext>
            </a:extLst>
          </p:cNvPr>
          <p:cNvPicPr>
            <a:picLocks noChangeAspect="1"/>
          </p:cNvPicPr>
          <p:nvPr/>
        </p:nvPicPr>
        <p:blipFill>
          <a:blip r:embed="rId2"/>
          <a:stretch>
            <a:fillRect/>
          </a:stretch>
        </p:blipFill>
        <p:spPr>
          <a:xfrm>
            <a:off x="3504708" y="3168454"/>
            <a:ext cx="4867275" cy="2552700"/>
          </a:xfrm>
          <a:prstGeom prst="rect">
            <a:avLst/>
          </a:prstGeom>
        </p:spPr>
      </p:pic>
      <p:sp>
        <p:nvSpPr>
          <p:cNvPr id="9" name="TextBox 8">
            <a:extLst>
              <a:ext uri="{FF2B5EF4-FFF2-40B4-BE49-F238E27FC236}">
                <a16:creationId xmlns:a16="http://schemas.microsoft.com/office/drawing/2014/main" id="{086C2703-69E2-462D-8C63-2BC3853BCECE}"/>
              </a:ext>
            </a:extLst>
          </p:cNvPr>
          <p:cNvSpPr txBox="1"/>
          <p:nvPr/>
        </p:nvSpPr>
        <p:spPr>
          <a:xfrm>
            <a:off x="4897820" y="2792201"/>
            <a:ext cx="4487918" cy="400110"/>
          </a:xfrm>
          <a:prstGeom prst="rect">
            <a:avLst/>
          </a:prstGeom>
          <a:noFill/>
        </p:spPr>
        <p:txBody>
          <a:bodyPr wrap="square" rtlCol="0">
            <a:spAutoFit/>
          </a:bodyPr>
          <a:lstStyle/>
          <a:p>
            <a:r>
              <a:rPr lang="en-US" sz="2000" dirty="0">
                <a:solidFill>
                  <a:srgbClr val="C00000"/>
                </a:solidFill>
              </a:rPr>
              <a:t>Another way to represent logistic growth</a:t>
            </a:r>
          </a:p>
        </p:txBody>
      </p:sp>
      <p:cxnSp>
        <p:nvCxnSpPr>
          <p:cNvPr id="11" name="Straight Arrow Connector 10">
            <a:extLst>
              <a:ext uri="{FF2B5EF4-FFF2-40B4-BE49-F238E27FC236}">
                <a16:creationId xmlns:a16="http://schemas.microsoft.com/office/drawing/2014/main" id="{6B18FAD8-7F2F-4579-A85D-E3C3D4D052CB}"/>
              </a:ext>
            </a:extLst>
          </p:cNvPr>
          <p:cNvCxnSpPr/>
          <p:nvPr/>
        </p:nvCxnSpPr>
        <p:spPr>
          <a:xfrm flipH="1">
            <a:off x="6043447" y="3216167"/>
            <a:ext cx="199697" cy="28378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4582974-5312-4602-B98D-CE5ADDF9E5D7}"/>
              </a:ext>
            </a:extLst>
          </p:cNvPr>
          <p:cNvCxnSpPr>
            <a:cxnSpLocks/>
          </p:cNvCxnSpPr>
          <p:nvPr/>
        </p:nvCxnSpPr>
        <p:spPr>
          <a:xfrm flipV="1">
            <a:off x="3359246" y="4055385"/>
            <a:ext cx="290924" cy="14768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AA6BB0C-5023-4758-965E-34714EF5CAD2}"/>
              </a:ext>
            </a:extLst>
          </p:cNvPr>
          <p:cNvSpPr txBox="1"/>
          <p:nvPr/>
        </p:nvSpPr>
        <p:spPr>
          <a:xfrm>
            <a:off x="1174531" y="4203066"/>
            <a:ext cx="2632843" cy="400110"/>
          </a:xfrm>
          <a:prstGeom prst="rect">
            <a:avLst/>
          </a:prstGeom>
          <a:noFill/>
        </p:spPr>
        <p:txBody>
          <a:bodyPr wrap="square" rtlCol="0">
            <a:spAutoFit/>
          </a:bodyPr>
          <a:lstStyle/>
          <a:p>
            <a:r>
              <a:rPr lang="en-US" sz="2000" dirty="0">
                <a:solidFill>
                  <a:srgbClr val="C00000"/>
                </a:solidFill>
              </a:rPr>
              <a:t>Per-capita growth rate</a:t>
            </a:r>
          </a:p>
        </p:txBody>
      </p:sp>
      <p:sp>
        <p:nvSpPr>
          <p:cNvPr id="18" name="TextBox 17">
            <a:extLst>
              <a:ext uri="{FF2B5EF4-FFF2-40B4-BE49-F238E27FC236}">
                <a16:creationId xmlns:a16="http://schemas.microsoft.com/office/drawing/2014/main" id="{46F2A605-80FE-49EC-BBF9-4CFD898B7464}"/>
              </a:ext>
            </a:extLst>
          </p:cNvPr>
          <p:cNvSpPr txBox="1"/>
          <p:nvPr/>
        </p:nvSpPr>
        <p:spPr>
          <a:xfrm>
            <a:off x="761999" y="6295695"/>
            <a:ext cx="3599794" cy="369332"/>
          </a:xfrm>
          <a:prstGeom prst="rect">
            <a:avLst/>
          </a:prstGeom>
          <a:noFill/>
        </p:spPr>
        <p:txBody>
          <a:bodyPr wrap="square">
            <a:spAutoFit/>
          </a:bodyPr>
          <a:lstStyle/>
          <a:p>
            <a:r>
              <a:rPr lang="fr-FR" b="0" i="0" dirty="0" err="1">
                <a:effectLst/>
                <a:latin typeface="roboto" panose="02000000000000000000" pitchFamily="2" charset="0"/>
              </a:rPr>
              <a:t>Bascompte</a:t>
            </a:r>
            <a:r>
              <a:rPr lang="fr-FR" b="0" i="0" dirty="0">
                <a:effectLst/>
                <a:latin typeface="roboto" panose="02000000000000000000" pitchFamily="2" charset="0"/>
              </a:rPr>
              <a:t> et al 2006 (</a:t>
            </a:r>
            <a:r>
              <a:rPr lang="fr-FR" b="0" i="1" dirty="0">
                <a:effectLst/>
                <a:latin typeface="roboto" panose="02000000000000000000" pitchFamily="2" charset="0"/>
              </a:rPr>
              <a:t>Science</a:t>
            </a:r>
            <a:r>
              <a:rPr lang="fr-FR" b="0" i="0" dirty="0">
                <a:effectLst/>
                <a:latin typeface="roboto" panose="02000000000000000000" pitchFamily="2" charset="0"/>
              </a:rPr>
              <a:t>)</a:t>
            </a:r>
            <a:endParaRPr lang="en-US" dirty="0"/>
          </a:p>
        </p:txBody>
      </p:sp>
    </p:spTree>
    <p:extLst>
      <p:ext uri="{BB962C8B-B14F-4D97-AF65-F5344CB8AC3E}">
        <p14:creationId xmlns:p14="http://schemas.microsoft.com/office/powerpoint/2010/main" val="41752477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11E89D-0FC0-446F-9404-2714D0E00C5D}"/>
              </a:ext>
            </a:extLst>
          </p:cNvPr>
          <p:cNvPicPr>
            <a:picLocks noChangeAspect="1"/>
          </p:cNvPicPr>
          <p:nvPr/>
        </p:nvPicPr>
        <p:blipFill>
          <a:blip r:embed="rId2"/>
          <a:stretch>
            <a:fillRect/>
          </a:stretch>
        </p:blipFill>
        <p:spPr>
          <a:xfrm>
            <a:off x="3253445" y="3182433"/>
            <a:ext cx="6105525" cy="2447925"/>
          </a:xfrm>
          <a:prstGeom prst="rect">
            <a:avLst/>
          </a:prstGeom>
        </p:spPr>
      </p:pic>
      <p:sp>
        <p:nvSpPr>
          <p:cNvPr id="5" name="TextBox 4">
            <a:extLst>
              <a:ext uri="{FF2B5EF4-FFF2-40B4-BE49-F238E27FC236}">
                <a16:creationId xmlns:a16="http://schemas.microsoft.com/office/drawing/2014/main" id="{053503E7-36E9-470C-B438-965BEFEF80A9}"/>
              </a:ext>
            </a:extLst>
          </p:cNvPr>
          <p:cNvSpPr txBox="1"/>
          <p:nvPr/>
        </p:nvSpPr>
        <p:spPr>
          <a:xfrm>
            <a:off x="993227" y="1454606"/>
            <a:ext cx="10205546" cy="1200329"/>
          </a:xfrm>
          <a:prstGeom prst="rect">
            <a:avLst/>
          </a:prstGeom>
          <a:noFill/>
        </p:spPr>
        <p:txBody>
          <a:bodyPr wrap="square">
            <a:spAutoFit/>
          </a:bodyPr>
          <a:lstStyle/>
          <a:p>
            <a:r>
              <a:rPr lang="en-US" sz="2400" b="0" i="0" dirty="0">
                <a:effectLst/>
              </a:rPr>
              <a:t>A much more efficient approach is thinking in matrices (which encode the networks of species interactions) and connect those matrices to the summation notation in equations.</a:t>
            </a:r>
            <a:endParaRPr lang="en-US" sz="2400" dirty="0"/>
          </a:p>
        </p:txBody>
      </p:sp>
      <p:sp>
        <p:nvSpPr>
          <p:cNvPr id="6" name="TextBox 5">
            <a:extLst>
              <a:ext uri="{FF2B5EF4-FFF2-40B4-BE49-F238E27FC236}">
                <a16:creationId xmlns:a16="http://schemas.microsoft.com/office/drawing/2014/main" id="{C15F37DB-0FC2-47B3-9EC5-CFB76A49A87C}"/>
              </a:ext>
            </a:extLst>
          </p:cNvPr>
          <p:cNvSpPr txBox="1"/>
          <p:nvPr/>
        </p:nvSpPr>
        <p:spPr>
          <a:xfrm>
            <a:off x="1920312" y="251130"/>
            <a:ext cx="8351376" cy="830997"/>
          </a:xfrm>
          <a:prstGeom prst="rect">
            <a:avLst/>
          </a:prstGeom>
          <a:noFill/>
        </p:spPr>
        <p:txBody>
          <a:bodyPr wrap="square" rtlCol="0">
            <a:spAutoFit/>
          </a:bodyPr>
          <a:lstStyle/>
          <a:p>
            <a:pPr algn="ctr"/>
            <a:r>
              <a:rPr lang="en-US" sz="4800" dirty="0">
                <a:latin typeface="+mj-lt"/>
              </a:rPr>
              <a:t> Matrices to summations</a:t>
            </a:r>
          </a:p>
        </p:txBody>
      </p:sp>
      <p:sp>
        <p:nvSpPr>
          <p:cNvPr id="9" name="TextBox 8">
            <a:extLst>
              <a:ext uri="{FF2B5EF4-FFF2-40B4-BE49-F238E27FC236}">
                <a16:creationId xmlns:a16="http://schemas.microsoft.com/office/drawing/2014/main" id="{086C2703-69E2-462D-8C63-2BC3853BCECE}"/>
              </a:ext>
            </a:extLst>
          </p:cNvPr>
          <p:cNvSpPr txBox="1"/>
          <p:nvPr/>
        </p:nvSpPr>
        <p:spPr>
          <a:xfrm>
            <a:off x="4897820" y="2792201"/>
            <a:ext cx="4487918" cy="400110"/>
          </a:xfrm>
          <a:prstGeom prst="rect">
            <a:avLst/>
          </a:prstGeom>
          <a:noFill/>
        </p:spPr>
        <p:txBody>
          <a:bodyPr wrap="square" rtlCol="0">
            <a:spAutoFit/>
          </a:bodyPr>
          <a:lstStyle/>
          <a:p>
            <a:r>
              <a:rPr lang="en-US" sz="2000" dirty="0">
                <a:solidFill>
                  <a:srgbClr val="C00000"/>
                </a:solidFill>
              </a:rPr>
              <a:t>Another way to represent logistic growth</a:t>
            </a:r>
          </a:p>
        </p:txBody>
      </p:sp>
      <p:cxnSp>
        <p:nvCxnSpPr>
          <p:cNvPr id="11" name="Straight Arrow Connector 10">
            <a:extLst>
              <a:ext uri="{FF2B5EF4-FFF2-40B4-BE49-F238E27FC236}">
                <a16:creationId xmlns:a16="http://schemas.microsoft.com/office/drawing/2014/main" id="{6B18FAD8-7F2F-4579-A85D-E3C3D4D052CB}"/>
              </a:ext>
            </a:extLst>
          </p:cNvPr>
          <p:cNvCxnSpPr/>
          <p:nvPr/>
        </p:nvCxnSpPr>
        <p:spPr>
          <a:xfrm flipH="1">
            <a:off x="6043447" y="3216167"/>
            <a:ext cx="199697" cy="28378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4582974-5312-4602-B98D-CE5ADDF9E5D7}"/>
              </a:ext>
            </a:extLst>
          </p:cNvPr>
          <p:cNvCxnSpPr>
            <a:cxnSpLocks/>
          </p:cNvCxnSpPr>
          <p:nvPr/>
        </p:nvCxnSpPr>
        <p:spPr>
          <a:xfrm flipV="1">
            <a:off x="2962521" y="4055385"/>
            <a:ext cx="290924" cy="14768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AA6BB0C-5023-4758-965E-34714EF5CAD2}"/>
              </a:ext>
            </a:extLst>
          </p:cNvPr>
          <p:cNvSpPr txBox="1"/>
          <p:nvPr/>
        </p:nvSpPr>
        <p:spPr>
          <a:xfrm>
            <a:off x="1174531" y="4203066"/>
            <a:ext cx="2632843" cy="400110"/>
          </a:xfrm>
          <a:prstGeom prst="rect">
            <a:avLst/>
          </a:prstGeom>
          <a:noFill/>
        </p:spPr>
        <p:txBody>
          <a:bodyPr wrap="square" rtlCol="0">
            <a:spAutoFit/>
          </a:bodyPr>
          <a:lstStyle/>
          <a:p>
            <a:r>
              <a:rPr lang="en-US" sz="2000" dirty="0">
                <a:solidFill>
                  <a:srgbClr val="C00000"/>
                </a:solidFill>
              </a:rPr>
              <a:t>Population growth rate</a:t>
            </a:r>
          </a:p>
        </p:txBody>
      </p:sp>
      <p:sp>
        <p:nvSpPr>
          <p:cNvPr id="17" name="TextBox 16">
            <a:extLst>
              <a:ext uri="{FF2B5EF4-FFF2-40B4-BE49-F238E27FC236}">
                <a16:creationId xmlns:a16="http://schemas.microsoft.com/office/drawing/2014/main" id="{1E2C65DF-BC1E-44DA-87EA-4558EE4B5F1C}"/>
              </a:ext>
            </a:extLst>
          </p:cNvPr>
          <p:cNvSpPr txBox="1"/>
          <p:nvPr/>
        </p:nvSpPr>
        <p:spPr>
          <a:xfrm>
            <a:off x="761999" y="6295695"/>
            <a:ext cx="3599794" cy="369332"/>
          </a:xfrm>
          <a:prstGeom prst="rect">
            <a:avLst/>
          </a:prstGeom>
          <a:noFill/>
        </p:spPr>
        <p:txBody>
          <a:bodyPr wrap="square">
            <a:spAutoFit/>
          </a:bodyPr>
          <a:lstStyle/>
          <a:p>
            <a:r>
              <a:rPr lang="fr-FR" b="0" i="0" dirty="0" err="1">
                <a:effectLst/>
                <a:latin typeface="roboto" panose="02000000000000000000" pitchFamily="2" charset="0"/>
              </a:rPr>
              <a:t>Bascompte</a:t>
            </a:r>
            <a:r>
              <a:rPr lang="fr-FR" b="0" i="0" dirty="0">
                <a:effectLst/>
                <a:latin typeface="roboto" panose="02000000000000000000" pitchFamily="2" charset="0"/>
              </a:rPr>
              <a:t> et al 2006 (</a:t>
            </a:r>
            <a:r>
              <a:rPr lang="fr-FR" b="0" i="1" dirty="0">
                <a:effectLst/>
                <a:latin typeface="roboto" panose="02000000000000000000" pitchFamily="2" charset="0"/>
              </a:rPr>
              <a:t>Science</a:t>
            </a:r>
            <a:r>
              <a:rPr lang="fr-FR" b="0" i="0" dirty="0">
                <a:effectLst/>
                <a:latin typeface="roboto" panose="02000000000000000000" pitchFamily="2" charset="0"/>
              </a:rPr>
              <a:t>)</a:t>
            </a:r>
            <a:endParaRPr lang="en-US" dirty="0"/>
          </a:p>
        </p:txBody>
      </p:sp>
      <p:sp>
        <p:nvSpPr>
          <p:cNvPr id="13" name="Rectangle 12">
            <a:extLst>
              <a:ext uri="{FF2B5EF4-FFF2-40B4-BE49-F238E27FC236}">
                <a16:creationId xmlns:a16="http://schemas.microsoft.com/office/drawing/2014/main" id="{2845EEE7-C71D-4649-AECF-68AEE7CC1A8F}"/>
              </a:ext>
            </a:extLst>
          </p:cNvPr>
          <p:cNvSpPr/>
          <p:nvPr/>
        </p:nvSpPr>
        <p:spPr>
          <a:xfrm>
            <a:off x="5511264" y="5650004"/>
            <a:ext cx="6085705" cy="646331"/>
          </a:xfrm>
          <a:prstGeom prst="rect">
            <a:avLst/>
          </a:prstGeom>
        </p:spPr>
        <p:txBody>
          <a:bodyPr wrap="none">
            <a:spAutoFit/>
          </a:bodyPr>
          <a:lstStyle/>
          <a:p>
            <a:r>
              <a:rPr lang="en-US" sz="3600" dirty="0">
                <a:solidFill>
                  <a:srgbClr val="C00000"/>
                </a:solidFill>
              </a:rPr>
              <a:t>When is facultative or obligate?</a:t>
            </a:r>
            <a:endParaRPr lang="es-CL" sz="3600" dirty="0">
              <a:solidFill>
                <a:srgbClr val="C00000"/>
              </a:solidFill>
            </a:endParaRPr>
          </a:p>
        </p:txBody>
      </p:sp>
    </p:spTree>
    <p:extLst>
      <p:ext uri="{BB962C8B-B14F-4D97-AF65-F5344CB8AC3E}">
        <p14:creationId xmlns:p14="http://schemas.microsoft.com/office/powerpoint/2010/main" val="2128296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303D21-C84A-42D6-A7E1-7B1432B971CA}"/>
              </a:ext>
            </a:extLst>
          </p:cNvPr>
          <p:cNvPicPr>
            <a:picLocks noChangeAspect="1"/>
          </p:cNvPicPr>
          <p:nvPr/>
        </p:nvPicPr>
        <p:blipFill>
          <a:blip r:embed="rId2"/>
          <a:stretch>
            <a:fillRect/>
          </a:stretch>
        </p:blipFill>
        <p:spPr>
          <a:xfrm>
            <a:off x="800756" y="1892520"/>
            <a:ext cx="3086100" cy="3619500"/>
          </a:xfrm>
          <a:prstGeom prst="rect">
            <a:avLst/>
          </a:prstGeom>
        </p:spPr>
      </p:pic>
      <p:sp>
        <p:nvSpPr>
          <p:cNvPr id="4" name="TextBox 3">
            <a:extLst>
              <a:ext uri="{FF2B5EF4-FFF2-40B4-BE49-F238E27FC236}">
                <a16:creationId xmlns:a16="http://schemas.microsoft.com/office/drawing/2014/main" id="{BC86DE12-D132-46E8-82E3-D87FB08E9D15}"/>
              </a:ext>
            </a:extLst>
          </p:cNvPr>
          <p:cNvSpPr txBox="1"/>
          <p:nvPr/>
        </p:nvSpPr>
        <p:spPr>
          <a:xfrm>
            <a:off x="4214649" y="1422702"/>
            <a:ext cx="6905296" cy="646331"/>
          </a:xfrm>
          <a:prstGeom prst="rect">
            <a:avLst/>
          </a:prstGeom>
          <a:noFill/>
        </p:spPr>
        <p:txBody>
          <a:bodyPr wrap="square">
            <a:spAutoFit/>
          </a:bodyPr>
          <a:lstStyle/>
          <a:p>
            <a:r>
              <a:rPr lang="en-US" b="1" i="0" dirty="0">
                <a:effectLst/>
                <a:latin typeface="roboto" panose="02000000000000000000" pitchFamily="2" charset="0"/>
              </a:rPr>
              <a:t>Exercise 14</a:t>
            </a:r>
            <a:r>
              <a:rPr lang="en-US" b="0" i="0" dirty="0">
                <a:effectLst/>
                <a:latin typeface="roboto" panose="02000000000000000000" pitchFamily="2" charset="0"/>
              </a:rPr>
              <a:t>: Write the equations for animal species 2 and 3 following the examples provided below for plant species 1 and 3.</a:t>
            </a:r>
            <a:endParaRPr lang="en-US" dirty="0"/>
          </a:p>
        </p:txBody>
      </p:sp>
      <p:pic>
        <p:nvPicPr>
          <p:cNvPr id="6" name="Picture 5">
            <a:extLst>
              <a:ext uri="{FF2B5EF4-FFF2-40B4-BE49-F238E27FC236}">
                <a16:creationId xmlns:a16="http://schemas.microsoft.com/office/drawing/2014/main" id="{39C0276E-BBE4-4D1F-AB87-8976A7D9A2F0}"/>
              </a:ext>
            </a:extLst>
          </p:cNvPr>
          <p:cNvPicPr>
            <a:picLocks noChangeAspect="1"/>
          </p:cNvPicPr>
          <p:nvPr/>
        </p:nvPicPr>
        <p:blipFill>
          <a:blip r:embed="rId3"/>
          <a:stretch>
            <a:fillRect/>
          </a:stretch>
        </p:blipFill>
        <p:spPr>
          <a:xfrm>
            <a:off x="4817515" y="2533650"/>
            <a:ext cx="1190625" cy="895350"/>
          </a:xfrm>
          <a:prstGeom prst="rect">
            <a:avLst/>
          </a:prstGeom>
        </p:spPr>
      </p:pic>
      <p:pic>
        <p:nvPicPr>
          <p:cNvPr id="8" name="Picture 7">
            <a:extLst>
              <a:ext uri="{FF2B5EF4-FFF2-40B4-BE49-F238E27FC236}">
                <a16:creationId xmlns:a16="http://schemas.microsoft.com/office/drawing/2014/main" id="{FF522707-0854-448A-9623-4DFBF42B56E6}"/>
              </a:ext>
            </a:extLst>
          </p:cNvPr>
          <p:cNvPicPr>
            <a:picLocks noChangeAspect="1"/>
          </p:cNvPicPr>
          <p:nvPr/>
        </p:nvPicPr>
        <p:blipFill>
          <a:blip r:embed="rId4"/>
          <a:stretch>
            <a:fillRect/>
          </a:stretch>
        </p:blipFill>
        <p:spPr>
          <a:xfrm>
            <a:off x="4708635" y="3702270"/>
            <a:ext cx="1219200" cy="942975"/>
          </a:xfrm>
          <a:prstGeom prst="rect">
            <a:avLst/>
          </a:prstGeom>
        </p:spPr>
      </p:pic>
      <p:sp>
        <p:nvSpPr>
          <p:cNvPr id="10" name="TextBox 9">
            <a:extLst>
              <a:ext uri="{FF2B5EF4-FFF2-40B4-BE49-F238E27FC236}">
                <a16:creationId xmlns:a16="http://schemas.microsoft.com/office/drawing/2014/main" id="{B8774BE2-3536-46F8-A7E7-550EFBDD0AF3}"/>
              </a:ext>
            </a:extLst>
          </p:cNvPr>
          <p:cNvSpPr txBox="1"/>
          <p:nvPr/>
        </p:nvSpPr>
        <p:spPr>
          <a:xfrm>
            <a:off x="1920312" y="251130"/>
            <a:ext cx="8351376" cy="830997"/>
          </a:xfrm>
          <a:prstGeom prst="rect">
            <a:avLst/>
          </a:prstGeom>
          <a:noFill/>
        </p:spPr>
        <p:txBody>
          <a:bodyPr wrap="square" rtlCol="0">
            <a:spAutoFit/>
          </a:bodyPr>
          <a:lstStyle/>
          <a:p>
            <a:pPr algn="ctr"/>
            <a:r>
              <a:rPr lang="en-US" sz="4800" dirty="0">
                <a:latin typeface="+mj-lt"/>
              </a:rPr>
              <a:t> Matrices to summations</a:t>
            </a:r>
          </a:p>
        </p:txBody>
      </p:sp>
    </p:spTree>
    <p:extLst>
      <p:ext uri="{BB962C8B-B14F-4D97-AF65-F5344CB8AC3E}">
        <p14:creationId xmlns:p14="http://schemas.microsoft.com/office/powerpoint/2010/main" val="469388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p:cNvSpPr/>
          <p:nvPr/>
        </p:nvSpPr>
        <p:spPr>
          <a:xfrm rot="1406628">
            <a:off x="5544151" y="3434340"/>
            <a:ext cx="2317961" cy="1325472"/>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rot="1406628">
            <a:off x="5355657" y="1741898"/>
            <a:ext cx="2317961" cy="1325472"/>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C4D96E99-CA7B-4DAC-BA23-ECEADAB403F7}"/>
                  </a:ext>
                </a:extLst>
              </p:cNvPr>
              <p:cNvSpPr>
                <a:spLocks noGrp="1"/>
              </p:cNvSpPr>
              <p:nvPr>
                <p:ph idx="1"/>
              </p:nvPr>
            </p:nvSpPr>
            <p:spPr>
              <a:xfrm>
                <a:off x="3092799" y="1900990"/>
                <a:ext cx="6006401" cy="1240402"/>
              </a:xfrm>
            </p:spPr>
            <p:txBody>
              <a:bodyPr>
                <a:noAutofit/>
              </a:bodyPr>
              <a:lstStyle/>
              <a:p>
                <a:pPr marL="0" indent="0">
                  <a:buNone/>
                </a:pPr>
                <a14:m>
                  <m:oMathPara xmlns:m="http://schemas.openxmlformats.org/officeDocument/2006/math">
                    <m:oMathParaPr>
                      <m:jc m:val="centerGroup"/>
                    </m:oMathParaPr>
                    <m:oMath xmlns:m="http://schemas.openxmlformats.org/officeDocument/2006/math">
                      <m:f>
                        <m:fPr>
                          <m:ctrlPr>
                            <a:rPr lang="en-US" sz="3200" i="1" smtClean="0">
                              <a:latin typeface="Cambria Math" panose="02040503050406030204" pitchFamily="18" charset="0"/>
                            </a:rPr>
                          </m:ctrlPr>
                        </m:fPr>
                        <m:num>
                          <m:r>
                            <a:rPr lang="en-US" sz="3200" i="1">
                              <a:latin typeface="Cambria Math" panose="02040503050406030204" pitchFamily="18" charset="0"/>
                            </a:rPr>
                            <m:t>𝑑</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𝑁</m:t>
                              </m:r>
                            </m:e>
                            <m:sub>
                              <m:r>
                                <a:rPr lang="en-US" sz="3200" b="0" i="1" smtClean="0">
                                  <a:latin typeface="Cambria Math" panose="02040503050406030204" pitchFamily="18" charset="0"/>
                                </a:rPr>
                                <m:t>1</m:t>
                              </m:r>
                            </m:sub>
                          </m:sSub>
                        </m:num>
                        <m:den>
                          <m:r>
                            <a:rPr lang="en-US" sz="3200" i="1">
                              <a:latin typeface="Cambria Math" panose="02040503050406030204" pitchFamily="18" charset="0"/>
                            </a:rPr>
                            <m:t>𝑑𝑡</m:t>
                          </m:r>
                        </m:den>
                      </m:f>
                      <m:r>
                        <a:rPr lang="en-US" sz="3200" i="1">
                          <a:latin typeface="Cambria Math" panose="02040503050406030204" pitchFamily="18" charset="0"/>
                        </a:rPr>
                        <m:t>=</m:t>
                      </m:r>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𝑟</m:t>
                          </m:r>
                        </m:e>
                        <m:sub>
                          <m:r>
                            <a:rPr lang="en-US" sz="3200" b="0" i="1" smtClean="0">
                              <a:latin typeface="Cambria Math" panose="02040503050406030204" pitchFamily="18" charset="0"/>
                            </a:rPr>
                            <m:t>1</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1</m:t>
                          </m:r>
                        </m:sub>
                      </m:sSub>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sSub>
                                <m:sSubPr>
                                  <m:ctrlPr>
                                    <a:rPr lang="en-US" sz="3200" i="1">
                                      <a:latin typeface="Cambria Math" panose="02040503050406030204" pitchFamily="18" charset="0"/>
                                    </a:rPr>
                                  </m:ctrlPr>
                                </m:sSubPr>
                                <m:e>
                                  <m:r>
                                    <a:rPr lang="en-US" sz="3200" b="0" i="1" smtClean="0">
                                      <a:latin typeface="Cambria Math" panose="02040503050406030204" pitchFamily="18" charset="0"/>
                                    </a:rPr>
                                    <m:t>𝐾</m:t>
                                  </m:r>
                                </m:e>
                                <m:sub>
                                  <m:r>
                                    <a:rPr lang="en-US" sz="3200" i="1">
                                      <a:latin typeface="Cambria Math" panose="02040503050406030204" pitchFamily="18" charset="0"/>
                                    </a:rPr>
                                    <m:t>1</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1</m:t>
                                  </m:r>
                                </m:sub>
                              </m:sSub>
                              <m:r>
                                <a:rPr lang="en-US" sz="3200" b="0" i="1" smtClean="0">
                                  <a:solidFill>
                                    <a:schemeClr val="bg1"/>
                                  </a:solidFill>
                                  <a:latin typeface="Cambria Math" panose="02040503050406030204" pitchFamily="18" charset="0"/>
                                </a:rPr>
                                <m:t>∓</m:t>
                              </m:r>
                              <m:sSub>
                                <m:sSubPr>
                                  <m:ctrlPr>
                                    <a:rPr lang="en-US" sz="3200" i="1" smtClean="0">
                                      <a:solidFill>
                                        <a:schemeClr val="bg1"/>
                                      </a:solidFill>
                                      <a:latin typeface="Cambria Math" panose="02040503050406030204" pitchFamily="18" charset="0"/>
                                    </a:rPr>
                                  </m:ctrlPr>
                                </m:sSubPr>
                                <m:e>
                                  <m:r>
                                    <a:rPr lang="en-US" sz="3200" i="1" smtClean="0">
                                      <a:solidFill>
                                        <a:schemeClr val="bg1"/>
                                      </a:solidFill>
                                      <a:latin typeface="Cambria Math" panose="02040503050406030204" pitchFamily="18" charset="0"/>
                                      <a:ea typeface="Cambria Math" panose="02040503050406030204" pitchFamily="18" charset="0"/>
                                    </a:rPr>
                                    <m:t>𝛼</m:t>
                                  </m:r>
                                </m:e>
                                <m:sub>
                                  <m:r>
                                    <a:rPr lang="en-US" sz="3200" i="1">
                                      <a:solidFill>
                                        <a:schemeClr val="bg1"/>
                                      </a:solidFill>
                                      <a:latin typeface="Cambria Math" panose="02040503050406030204" pitchFamily="18" charset="0"/>
                                    </a:rPr>
                                    <m:t>1</m:t>
                                  </m:r>
                                  <m:r>
                                    <a:rPr lang="en-US" sz="3200" b="0" i="1" smtClean="0">
                                      <a:solidFill>
                                        <a:schemeClr val="bg1"/>
                                      </a:solidFill>
                                      <a:latin typeface="Cambria Math" panose="02040503050406030204" pitchFamily="18" charset="0"/>
                                    </a:rPr>
                                    <m:t>2</m:t>
                                  </m:r>
                                </m:sub>
                              </m:sSub>
                              <m:sSub>
                                <m:sSubPr>
                                  <m:ctrlPr>
                                    <a:rPr lang="en-US" sz="3200" i="1">
                                      <a:solidFill>
                                        <a:schemeClr val="bg1"/>
                                      </a:solidFill>
                                      <a:latin typeface="Cambria Math" panose="02040503050406030204" pitchFamily="18" charset="0"/>
                                    </a:rPr>
                                  </m:ctrlPr>
                                </m:sSubPr>
                                <m:e>
                                  <m:r>
                                    <a:rPr lang="en-US" sz="3200" i="1">
                                      <a:solidFill>
                                        <a:schemeClr val="bg1"/>
                                      </a:solidFill>
                                      <a:latin typeface="Cambria Math" panose="02040503050406030204" pitchFamily="18" charset="0"/>
                                    </a:rPr>
                                    <m:t>𝑁</m:t>
                                  </m:r>
                                </m:e>
                                <m:sub>
                                  <m:r>
                                    <a:rPr lang="en-US" sz="3200" b="0" i="1" smtClean="0">
                                      <a:solidFill>
                                        <a:schemeClr val="bg1"/>
                                      </a:solidFill>
                                      <a:latin typeface="Cambria Math" panose="02040503050406030204" pitchFamily="18" charset="0"/>
                                    </a:rPr>
                                    <m:t>2</m:t>
                                  </m:r>
                                </m:sub>
                              </m:sSub>
                            </m:num>
                            <m:den>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𝐾</m:t>
                                  </m:r>
                                </m:e>
                                <m:sub>
                                  <m:r>
                                    <a:rPr lang="en-US" sz="3200" i="1">
                                      <a:latin typeface="Cambria Math" panose="02040503050406030204" pitchFamily="18" charset="0"/>
                                    </a:rPr>
                                    <m:t>1</m:t>
                                  </m:r>
                                </m:sub>
                              </m:sSub>
                            </m:den>
                          </m:f>
                        </m:e>
                      </m:d>
                    </m:oMath>
                  </m:oMathPara>
                </a14:m>
                <a:endParaRPr lang="en-US" sz="3200" dirty="0"/>
              </a:p>
              <a:p>
                <a:pPr marL="0" indent="0">
                  <a:buNone/>
                </a:pPr>
                <a:r>
                  <a:rPr lang="en-US" sz="3200" dirty="0"/>
                  <a:t> </a:t>
                </a:r>
              </a:p>
              <a:p>
                <a:pPr marL="0" indent="0">
                  <a:buNone/>
                </a:pPr>
                <a:r>
                  <a:rPr lang="en-US" sz="3200" dirty="0"/>
                  <a:t>	</a:t>
                </a:r>
              </a:p>
            </p:txBody>
          </p:sp>
        </mc:Choice>
        <mc:Fallback xmlns="">
          <p:sp>
            <p:nvSpPr>
              <p:cNvPr id="4" name="Content Placeholder 2">
                <a:extLst>
                  <a:ext uri="{FF2B5EF4-FFF2-40B4-BE49-F238E27FC236}">
                    <a16:creationId xmlns:a16="http://schemas.microsoft.com/office/drawing/2014/main" id="{C4D96E99-CA7B-4DAC-BA23-ECEADAB403F7}"/>
                  </a:ext>
                </a:extLst>
              </p:cNvPr>
              <p:cNvSpPr>
                <a:spLocks noGrp="1" noRot="1" noChangeAspect="1" noMove="1" noResize="1" noEditPoints="1" noAdjustHandles="1" noChangeArrowheads="1" noChangeShapeType="1" noTextEdit="1"/>
              </p:cNvSpPr>
              <p:nvPr>
                <p:ph idx="1"/>
              </p:nvPr>
            </p:nvSpPr>
            <p:spPr>
              <a:xfrm>
                <a:off x="3092799" y="1900990"/>
                <a:ext cx="6006401" cy="1240402"/>
              </a:xfr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C4D96E99-CA7B-4DAC-BA23-ECEADAB403F7}"/>
                  </a:ext>
                </a:extLst>
              </p:cNvPr>
              <p:cNvSpPr txBox="1">
                <a:spLocks/>
              </p:cNvSpPr>
              <p:nvPr/>
            </p:nvSpPr>
            <p:spPr>
              <a:xfrm>
                <a:off x="3132465" y="3606614"/>
                <a:ext cx="6006401" cy="12404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
                        <m:fPr>
                          <m:ctrlPr>
                            <a:rPr lang="en-US" sz="3200" i="1" smtClean="0">
                              <a:latin typeface="Cambria Math" panose="02040503050406030204" pitchFamily="18" charset="0"/>
                            </a:rPr>
                          </m:ctrlPr>
                        </m:fPr>
                        <m:num>
                          <m:r>
                            <a:rPr lang="en-US" sz="3200" i="1">
                              <a:latin typeface="Cambria Math" panose="02040503050406030204" pitchFamily="18" charset="0"/>
                            </a:rPr>
                            <m:t>𝑑</m:t>
                          </m:r>
                          <m:sSub>
                            <m:sSubPr>
                              <m:ctrlPr>
                                <a:rPr lang="en-US" sz="3200" i="1" smtClean="0">
                                  <a:latin typeface="Cambria Math" panose="02040503050406030204" pitchFamily="18" charset="0"/>
                                </a:rPr>
                              </m:ctrlPr>
                            </m:sSubPr>
                            <m:e>
                              <m:r>
                                <a:rPr lang="en-US" sz="3200" i="1" smtClean="0">
                                  <a:latin typeface="Cambria Math" panose="02040503050406030204" pitchFamily="18" charset="0"/>
                                </a:rPr>
                                <m:t>𝑁</m:t>
                              </m:r>
                            </m:e>
                            <m:sub>
                              <m:r>
                                <a:rPr lang="en-US" sz="3200" b="0" i="1" smtClean="0">
                                  <a:latin typeface="Cambria Math" panose="02040503050406030204" pitchFamily="18" charset="0"/>
                                </a:rPr>
                                <m:t>2</m:t>
                              </m:r>
                            </m:sub>
                          </m:sSub>
                        </m:num>
                        <m:den>
                          <m:r>
                            <a:rPr lang="en-US" sz="3200" i="1">
                              <a:latin typeface="Cambria Math" panose="02040503050406030204" pitchFamily="18" charset="0"/>
                            </a:rPr>
                            <m:t>𝑑𝑡</m:t>
                          </m:r>
                        </m:den>
                      </m:f>
                      <m:r>
                        <a:rPr lang="en-US" sz="3200" i="1">
                          <a:latin typeface="Cambria Math" panose="02040503050406030204" pitchFamily="18" charset="0"/>
                        </a:rPr>
                        <m:t>=</m:t>
                      </m:r>
                      <m:sSub>
                        <m:sSubPr>
                          <m:ctrlPr>
                            <a:rPr lang="en-US" sz="3200" i="1" smtClean="0">
                              <a:latin typeface="Cambria Math" panose="02040503050406030204" pitchFamily="18" charset="0"/>
                            </a:rPr>
                          </m:ctrlPr>
                        </m:sSubPr>
                        <m:e>
                          <m:r>
                            <a:rPr lang="en-US" sz="3200" i="1" smtClean="0">
                              <a:latin typeface="Cambria Math" panose="02040503050406030204" pitchFamily="18" charset="0"/>
                            </a:rPr>
                            <m:t>𝑟</m:t>
                          </m:r>
                        </m:e>
                        <m:sub>
                          <m:r>
                            <a:rPr lang="en-US" sz="3200" b="0" i="1" smtClean="0">
                              <a:latin typeface="Cambria Math" panose="02040503050406030204" pitchFamily="18" charset="0"/>
                            </a:rPr>
                            <m:t>2</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b="0" i="1" smtClean="0">
                              <a:latin typeface="Cambria Math" panose="02040503050406030204" pitchFamily="18" charset="0"/>
                            </a:rPr>
                            <m:t>2</m:t>
                          </m:r>
                        </m:sub>
                      </m:sSub>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sSub>
                                <m:sSubPr>
                                  <m:ctrlPr>
                                    <a:rPr lang="en-US" sz="3200" i="1">
                                      <a:latin typeface="Cambria Math" panose="02040503050406030204" pitchFamily="18" charset="0"/>
                                    </a:rPr>
                                  </m:ctrlPr>
                                </m:sSubPr>
                                <m:e>
                                  <m:r>
                                    <a:rPr lang="en-US" sz="3200" i="1" smtClean="0">
                                      <a:latin typeface="Cambria Math" panose="02040503050406030204" pitchFamily="18" charset="0"/>
                                    </a:rPr>
                                    <m:t>𝐾</m:t>
                                  </m:r>
                                </m:e>
                                <m:sub>
                                  <m:r>
                                    <a:rPr lang="en-US" sz="3200" b="0" i="1" smtClean="0">
                                      <a:latin typeface="Cambria Math" panose="02040503050406030204" pitchFamily="18" charset="0"/>
                                    </a:rPr>
                                    <m:t>2</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b="0" i="1" smtClean="0">
                                      <a:latin typeface="Cambria Math" panose="02040503050406030204" pitchFamily="18" charset="0"/>
                                    </a:rPr>
                                    <m:t>2</m:t>
                                  </m:r>
                                </m:sub>
                              </m:sSub>
                              <m:r>
                                <a:rPr lang="en-US" sz="3200" b="0" i="1" smtClean="0">
                                  <a:solidFill>
                                    <a:schemeClr val="bg1"/>
                                  </a:solidFill>
                                  <a:latin typeface="Cambria Math" panose="02040503050406030204" pitchFamily="18" charset="0"/>
                                </a:rPr>
                                <m:t>+</m:t>
                              </m:r>
                              <m:sSub>
                                <m:sSubPr>
                                  <m:ctrlPr>
                                    <a:rPr lang="en-US" sz="3200" i="1">
                                      <a:solidFill>
                                        <a:schemeClr val="bg1"/>
                                      </a:solidFill>
                                      <a:latin typeface="Cambria Math" panose="02040503050406030204" pitchFamily="18" charset="0"/>
                                    </a:rPr>
                                  </m:ctrlPr>
                                </m:sSubPr>
                                <m:e>
                                  <m:r>
                                    <a:rPr lang="en-US" sz="3200" i="1">
                                      <a:solidFill>
                                        <a:schemeClr val="bg1"/>
                                      </a:solidFill>
                                      <a:latin typeface="Cambria Math" panose="02040503050406030204" pitchFamily="18" charset="0"/>
                                      <a:ea typeface="Cambria Math" panose="02040503050406030204" pitchFamily="18" charset="0"/>
                                    </a:rPr>
                                    <m:t>𝛼</m:t>
                                  </m:r>
                                </m:e>
                                <m:sub>
                                  <m:r>
                                    <a:rPr lang="en-US" sz="3200" i="1">
                                      <a:solidFill>
                                        <a:schemeClr val="bg1"/>
                                      </a:solidFill>
                                      <a:latin typeface="Cambria Math" panose="02040503050406030204" pitchFamily="18" charset="0"/>
                                    </a:rPr>
                                    <m:t>21</m:t>
                                  </m:r>
                                </m:sub>
                              </m:sSub>
                              <m:sSub>
                                <m:sSubPr>
                                  <m:ctrlPr>
                                    <a:rPr lang="en-US" sz="3200" i="1">
                                      <a:solidFill>
                                        <a:schemeClr val="bg1"/>
                                      </a:solidFill>
                                      <a:latin typeface="Cambria Math" panose="02040503050406030204" pitchFamily="18" charset="0"/>
                                    </a:rPr>
                                  </m:ctrlPr>
                                </m:sSubPr>
                                <m:e>
                                  <m:r>
                                    <a:rPr lang="en-US" sz="3200" i="1">
                                      <a:solidFill>
                                        <a:schemeClr val="bg1"/>
                                      </a:solidFill>
                                      <a:latin typeface="Cambria Math" panose="02040503050406030204" pitchFamily="18" charset="0"/>
                                    </a:rPr>
                                    <m:t>𝑁</m:t>
                                  </m:r>
                                </m:e>
                                <m:sub>
                                  <m:r>
                                    <a:rPr lang="en-US" sz="3200" i="1">
                                      <a:solidFill>
                                        <a:schemeClr val="bg1"/>
                                      </a:solidFill>
                                      <a:latin typeface="Cambria Math" panose="02040503050406030204" pitchFamily="18" charset="0"/>
                                    </a:rPr>
                                    <m:t>1</m:t>
                                  </m:r>
                                </m:sub>
                              </m:sSub>
                            </m:num>
                            <m:den>
                              <m:sSub>
                                <m:sSubPr>
                                  <m:ctrlPr>
                                    <a:rPr lang="en-US" sz="3200" i="1" smtClean="0">
                                      <a:latin typeface="Cambria Math" panose="02040503050406030204" pitchFamily="18" charset="0"/>
                                    </a:rPr>
                                  </m:ctrlPr>
                                </m:sSubPr>
                                <m:e>
                                  <m:r>
                                    <a:rPr lang="en-US" sz="3200" i="1" smtClean="0">
                                      <a:latin typeface="Cambria Math" panose="02040503050406030204" pitchFamily="18" charset="0"/>
                                    </a:rPr>
                                    <m:t>𝐾</m:t>
                                  </m:r>
                                </m:e>
                                <m:sub>
                                  <m:r>
                                    <a:rPr lang="en-US" sz="3200" b="0" i="1" smtClean="0">
                                      <a:latin typeface="Cambria Math" panose="02040503050406030204" pitchFamily="18" charset="0"/>
                                    </a:rPr>
                                    <m:t>2</m:t>
                                  </m:r>
                                </m:sub>
                              </m:sSub>
                            </m:den>
                          </m:f>
                        </m:e>
                      </m:d>
                    </m:oMath>
                  </m:oMathPara>
                </a14:m>
                <a:endParaRPr lang="en-US" sz="3200" dirty="0"/>
              </a:p>
              <a:p>
                <a:pPr marL="0" indent="0">
                  <a:buFont typeface="Arial" panose="020B0604020202020204" pitchFamily="34" charset="0"/>
                  <a:buNone/>
                </a:pPr>
                <a:r>
                  <a:rPr lang="en-US" sz="3200" dirty="0"/>
                  <a:t> </a:t>
                </a:r>
              </a:p>
              <a:p>
                <a:pPr marL="0" indent="0">
                  <a:buFont typeface="Arial" panose="020B0604020202020204" pitchFamily="34" charset="0"/>
                  <a:buNone/>
                </a:pPr>
                <a:r>
                  <a:rPr lang="en-US" sz="3200" dirty="0"/>
                  <a:t>	</a:t>
                </a:r>
              </a:p>
            </p:txBody>
          </p:sp>
        </mc:Choice>
        <mc:Fallback xmlns="">
          <p:sp>
            <p:nvSpPr>
              <p:cNvPr id="5" name="Content Placeholder 2">
                <a:extLst>
                  <a:ext uri="{FF2B5EF4-FFF2-40B4-BE49-F238E27FC236}">
                    <a16:creationId xmlns:a16="http://schemas.microsoft.com/office/drawing/2014/main" id="{C4D96E99-CA7B-4DAC-BA23-ECEADAB403F7}"/>
                  </a:ext>
                </a:extLst>
              </p:cNvPr>
              <p:cNvSpPr txBox="1">
                <a:spLocks noRot="1" noChangeAspect="1" noMove="1" noResize="1" noEditPoints="1" noAdjustHandles="1" noChangeArrowheads="1" noChangeShapeType="1" noTextEdit="1"/>
              </p:cNvSpPr>
              <p:nvPr/>
            </p:nvSpPr>
            <p:spPr>
              <a:xfrm>
                <a:off x="3132465" y="3606614"/>
                <a:ext cx="6006401" cy="124040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7154780" y="5236565"/>
                <a:ext cx="4287252" cy="1384995"/>
              </a:xfrm>
              <a:prstGeom prst="rect">
                <a:avLst/>
              </a:prstGeom>
              <a:noFill/>
              <a:ln>
                <a:solidFill>
                  <a:schemeClr val="tx1"/>
                </a:solidFill>
              </a:ln>
            </p:spPr>
            <p:txBody>
              <a:bodyPr wrap="square" rtlCol="0">
                <a:spAutoFit/>
              </a:bodyPr>
              <a:lstStyle/>
              <a:p>
                <a14:m>
                  <m:oMath xmlns:m="http://schemas.openxmlformats.org/officeDocument/2006/math">
                    <m:sSub>
                      <m:sSubPr>
                        <m:ctrlPr>
                          <a:rPr lang="en-US" sz="2800" i="1" smtClean="0">
                            <a:latin typeface="Cambria Math" panose="02040503050406030204" pitchFamily="18" charset="0"/>
                          </a:rPr>
                        </m:ctrlPr>
                      </m:sSubPr>
                      <m:e>
                        <m:r>
                          <a:rPr lang="en-US" sz="2800" i="1">
                            <a:latin typeface="Cambria Math" panose="02040503050406030204" pitchFamily="18" charset="0"/>
                          </a:rPr>
                          <m:t>𝑟</m:t>
                        </m:r>
                      </m:e>
                      <m:sub>
                        <m:r>
                          <a:rPr lang="en-US" sz="2800" b="0" i="1" smtClean="0">
                            <a:latin typeface="Cambria Math" panose="02040503050406030204" pitchFamily="18" charset="0"/>
                          </a:rPr>
                          <m:t>𝑖</m:t>
                        </m:r>
                      </m:sub>
                    </m:sSub>
                  </m:oMath>
                </a14:m>
                <a:r>
                  <a:rPr lang="en-US" sz="2800" dirty="0"/>
                  <a:t> :	Intrinsic growth rate</a:t>
                </a:r>
                <a:endParaRPr lang="en-US" sz="2800" i="1" dirty="0">
                  <a:latin typeface="Cambria Math" panose="02040503050406030204" pitchFamily="18" charset="0"/>
                </a:endParaRPr>
              </a:p>
              <a:p>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𝐾</m:t>
                        </m:r>
                      </m:e>
                      <m:sub>
                        <m:r>
                          <a:rPr lang="en-US" sz="2800" b="0" i="1" smtClean="0">
                            <a:latin typeface="Cambria Math" panose="02040503050406030204" pitchFamily="18" charset="0"/>
                          </a:rPr>
                          <m:t>𝑖</m:t>
                        </m:r>
                      </m:sub>
                    </m:sSub>
                  </m:oMath>
                </a14:m>
                <a:r>
                  <a:rPr lang="en-US" sz="2800" dirty="0"/>
                  <a:t>: 	Carrying capacity</a:t>
                </a:r>
              </a:p>
              <a:p>
                <a:endParaRPr lang="en-US" sz="2800" dirty="0"/>
              </a:p>
            </p:txBody>
          </p:sp>
        </mc:Choice>
        <mc:Fallback xmlns="">
          <p:sp>
            <p:nvSpPr>
              <p:cNvPr id="6" name="TextBox 5"/>
              <p:cNvSpPr txBox="1">
                <a:spLocks noRot="1" noChangeAspect="1" noMove="1" noResize="1" noEditPoints="1" noAdjustHandles="1" noChangeArrowheads="1" noChangeShapeType="1" noTextEdit="1"/>
              </p:cNvSpPr>
              <p:nvPr/>
            </p:nvSpPr>
            <p:spPr>
              <a:xfrm>
                <a:off x="7154780" y="5236565"/>
                <a:ext cx="4287252" cy="1384995"/>
              </a:xfrm>
              <a:prstGeom prst="rect">
                <a:avLst/>
              </a:prstGeom>
              <a:blipFill>
                <a:blip r:embed="rId5"/>
                <a:stretch>
                  <a:fillRect t="-3493"/>
                </a:stretch>
              </a:blipFill>
              <a:ln>
                <a:solidFill>
                  <a:schemeClr val="tx1"/>
                </a:solidFill>
              </a:ln>
            </p:spPr>
            <p:txBody>
              <a:bodyPr/>
              <a:lstStyle/>
              <a:p>
                <a:r>
                  <a:rPr lang="en-US">
                    <a:noFill/>
                  </a:rPr>
                  <a:t> </a:t>
                </a:r>
              </a:p>
            </p:txBody>
          </p:sp>
        </mc:Fallback>
      </mc:AlternateContent>
      <p:sp>
        <p:nvSpPr>
          <p:cNvPr id="8" name="Oval 7"/>
          <p:cNvSpPr/>
          <p:nvPr/>
        </p:nvSpPr>
        <p:spPr>
          <a:xfrm>
            <a:off x="9994114" y="1696310"/>
            <a:ext cx="905256" cy="77724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i="1" dirty="0">
                <a:solidFill>
                  <a:schemeClr val="tx1"/>
                </a:solidFill>
              </a:rPr>
              <a:t>N</a:t>
            </a:r>
            <a:r>
              <a:rPr lang="en-US" sz="3600" i="1" baseline="-25000" dirty="0">
                <a:solidFill>
                  <a:schemeClr val="tx1"/>
                </a:solidFill>
              </a:rPr>
              <a:t>1</a:t>
            </a:r>
          </a:p>
        </p:txBody>
      </p:sp>
      <p:sp>
        <p:nvSpPr>
          <p:cNvPr id="9" name="Oval 8"/>
          <p:cNvSpPr/>
          <p:nvPr/>
        </p:nvSpPr>
        <p:spPr>
          <a:xfrm>
            <a:off x="9994114" y="3586070"/>
            <a:ext cx="905256" cy="77724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i="1" dirty="0">
                <a:solidFill>
                  <a:schemeClr val="tx1"/>
                </a:solidFill>
              </a:rPr>
              <a:t>N</a:t>
            </a:r>
            <a:r>
              <a:rPr lang="en-US" sz="3600" i="1" baseline="-25000" dirty="0">
                <a:solidFill>
                  <a:schemeClr val="tx1"/>
                </a:solidFill>
              </a:rPr>
              <a:t>2</a:t>
            </a:r>
          </a:p>
        </p:txBody>
      </p:sp>
      <p:cxnSp>
        <p:nvCxnSpPr>
          <p:cNvPr id="27" name="Curved Connector 26"/>
          <p:cNvCxnSpPr>
            <a:stCxn id="8" idx="1"/>
            <a:endCxn id="8" idx="7"/>
          </p:cNvCxnSpPr>
          <p:nvPr/>
        </p:nvCxnSpPr>
        <p:spPr>
          <a:xfrm rot="5400000" flipH="1" flipV="1">
            <a:off x="10446742" y="1490078"/>
            <a:ext cx="12700" cy="640112"/>
          </a:xfrm>
          <a:prstGeom prst="curvedConnector3">
            <a:avLst>
              <a:gd name="adj1" fmla="val 4306780"/>
            </a:avLst>
          </a:prstGeom>
          <a:ln w="82550">
            <a:solidFill>
              <a:schemeClr val="accent2"/>
            </a:solidFill>
            <a:tailEnd type="oval"/>
          </a:ln>
        </p:spPr>
        <p:style>
          <a:lnRef idx="1">
            <a:schemeClr val="accent1"/>
          </a:lnRef>
          <a:fillRef idx="0">
            <a:schemeClr val="accent1"/>
          </a:fillRef>
          <a:effectRef idx="0">
            <a:schemeClr val="accent1"/>
          </a:effectRef>
          <a:fontRef idx="minor">
            <a:schemeClr val="tx1"/>
          </a:fontRef>
        </p:style>
      </p:cxnSp>
      <p:cxnSp>
        <p:nvCxnSpPr>
          <p:cNvPr id="29" name="Curved Connector 28"/>
          <p:cNvCxnSpPr/>
          <p:nvPr/>
        </p:nvCxnSpPr>
        <p:spPr>
          <a:xfrm rot="16200000" flipH="1">
            <a:off x="10482836" y="3929430"/>
            <a:ext cx="12700" cy="640112"/>
          </a:xfrm>
          <a:prstGeom prst="curvedConnector3">
            <a:avLst>
              <a:gd name="adj1" fmla="val 4212039"/>
            </a:avLst>
          </a:prstGeom>
          <a:ln w="82550">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4751724" y="1203158"/>
            <a:ext cx="2014782" cy="461665"/>
          </a:xfrm>
          <a:prstGeom prst="rect">
            <a:avLst/>
          </a:prstGeom>
          <a:noFill/>
        </p:spPr>
        <p:txBody>
          <a:bodyPr wrap="square" rtlCol="0">
            <a:spAutoFit/>
          </a:bodyPr>
          <a:lstStyle/>
          <a:p>
            <a:r>
              <a:rPr lang="en-US" sz="2400" dirty="0"/>
              <a:t>Self-regulation</a:t>
            </a:r>
          </a:p>
        </p:txBody>
      </p:sp>
      <p:sp>
        <p:nvSpPr>
          <p:cNvPr id="18" name="TextBox 17"/>
          <p:cNvSpPr txBox="1"/>
          <p:nvPr/>
        </p:nvSpPr>
        <p:spPr>
          <a:xfrm>
            <a:off x="9541434" y="811272"/>
            <a:ext cx="2014782" cy="461665"/>
          </a:xfrm>
          <a:prstGeom prst="rect">
            <a:avLst/>
          </a:prstGeom>
          <a:noFill/>
        </p:spPr>
        <p:txBody>
          <a:bodyPr wrap="none" rtlCol="0">
            <a:spAutoFit/>
          </a:bodyPr>
          <a:lstStyle/>
          <a:p>
            <a:r>
              <a:rPr lang="en-US" sz="2400" dirty="0"/>
              <a:t>Self-regulation</a:t>
            </a:r>
          </a:p>
        </p:txBody>
      </p:sp>
      <p:sp>
        <p:nvSpPr>
          <p:cNvPr id="19" name="Title 1">
            <a:extLst>
              <a:ext uri="{FF2B5EF4-FFF2-40B4-BE49-F238E27FC236}">
                <a16:creationId xmlns:a16="http://schemas.microsoft.com/office/drawing/2014/main" id="{CF085EE0-D268-463D-AF2A-8D2F0267AD3E}"/>
              </a:ext>
            </a:extLst>
          </p:cNvPr>
          <p:cNvSpPr>
            <a:spLocks noGrp="1"/>
          </p:cNvSpPr>
          <p:nvPr>
            <p:ph type="title"/>
          </p:nvPr>
        </p:nvSpPr>
        <p:spPr>
          <a:xfrm>
            <a:off x="838200" y="-164265"/>
            <a:ext cx="10515600" cy="1325563"/>
          </a:xfrm>
        </p:spPr>
        <p:txBody>
          <a:bodyPr/>
          <a:lstStyle/>
          <a:p>
            <a:pPr algn="ctr"/>
            <a:r>
              <a:rPr lang="en-US" dirty="0" err="1"/>
              <a:t>Lotka-Volterra</a:t>
            </a:r>
            <a:r>
              <a:rPr lang="en-US" dirty="0"/>
              <a:t> model of mutualism</a:t>
            </a:r>
          </a:p>
        </p:txBody>
      </p:sp>
      <p:pic>
        <p:nvPicPr>
          <p:cNvPr id="22" name="Picture 8" descr="Allium unifolium (oneleaf onion) with Bumblebee - grid24_12">
            <a:extLst>
              <a:ext uri="{FF2B5EF4-FFF2-40B4-BE49-F238E27FC236}">
                <a16:creationId xmlns:a16="http://schemas.microsoft.com/office/drawing/2014/main" id="{A35E932A-C92B-4B81-A3A4-3BDFA162082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03110" y="3495173"/>
            <a:ext cx="1498243" cy="1546059"/>
          </a:xfrm>
          <a:prstGeom prst="rect">
            <a:avLst/>
          </a:prstGeom>
          <a:noFill/>
          <a:effectLst>
            <a:innerShdw blurRad="114300">
              <a:prstClr val="black"/>
            </a:innerShdw>
            <a:softEdge rad="12700"/>
          </a:effectLst>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426E9437-A17C-4024-8EF3-78BD61FB73B1}"/>
              </a:ext>
            </a:extLst>
          </p:cNvPr>
          <p:cNvPicPr>
            <a:picLocks noChangeAspect="1"/>
          </p:cNvPicPr>
          <p:nvPr/>
        </p:nvPicPr>
        <p:blipFill>
          <a:blip r:embed="rId7"/>
          <a:stretch>
            <a:fillRect/>
          </a:stretch>
        </p:blipFill>
        <p:spPr>
          <a:xfrm>
            <a:off x="1606904" y="1467851"/>
            <a:ext cx="1249844" cy="1763629"/>
          </a:xfrm>
          <a:prstGeom prst="rect">
            <a:avLst/>
          </a:prstGeom>
        </p:spPr>
      </p:pic>
      <p:sp>
        <p:nvSpPr>
          <p:cNvPr id="24" name="Rectangle 23">
            <a:extLst>
              <a:ext uri="{FF2B5EF4-FFF2-40B4-BE49-F238E27FC236}">
                <a16:creationId xmlns:a16="http://schemas.microsoft.com/office/drawing/2014/main" id="{39CD296C-20F4-4953-8A09-3E7B09F66187}"/>
              </a:ext>
            </a:extLst>
          </p:cNvPr>
          <p:cNvSpPr/>
          <p:nvPr/>
        </p:nvSpPr>
        <p:spPr>
          <a:xfrm>
            <a:off x="703053" y="5639191"/>
            <a:ext cx="4003532" cy="830997"/>
          </a:xfrm>
          <a:prstGeom prst="rect">
            <a:avLst/>
          </a:prstGeom>
        </p:spPr>
        <p:txBody>
          <a:bodyPr wrap="none">
            <a:spAutoFit/>
          </a:bodyPr>
          <a:lstStyle/>
          <a:p>
            <a:r>
              <a:rPr lang="en-US" sz="2400" dirty="0" err="1"/>
              <a:t>Gause</a:t>
            </a:r>
            <a:r>
              <a:rPr lang="en-US" sz="2400" dirty="0"/>
              <a:t> and Witt (1935)</a:t>
            </a:r>
          </a:p>
          <a:p>
            <a:r>
              <a:rPr lang="en-US" sz="2400" dirty="0" err="1"/>
              <a:t>Vandermeer</a:t>
            </a:r>
            <a:r>
              <a:rPr lang="en-US" sz="2400" dirty="0"/>
              <a:t> &amp; Boucher (1978)</a:t>
            </a:r>
          </a:p>
        </p:txBody>
      </p:sp>
    </p:spTree>
    <p:extLst>
      <p:ext uri="{BB962C8B-B14F-4D97-AF65-F5344CB8AC3E}">
        <p14:creationId xmlns:p14="http://schemas.microsoft.com/office/powerpoint/2010/main" val="134509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4B2EF0-C904-4D39-8369-A2963979EB3E}"/>
              </a:ext>
            </a:extLst>
          </p:cNvPr>
          <p:cNvSpPr txBox="1"/>
          <p:nvPr/>
        </p:nvSpPr>
        <p:spPr>
          <a:xfrm>
            <a:off x="1920312" y="2626468"/>
            <a:ext cx="8351376" cy="923330"/>
          </a:xfrm>
          <a:prstGeom prst="rect">
            <a:avLst/>
          </a:prstGeom>
          <a:noFill/>
        </p:spPr>
        <p:txBody>
          <a:bodyPr wrap="square" rtlCol="0">
            <a:spAutoFit/>
          </a:bodyPr>
          <a:lstStyle/>
          <a:p>
            <a:pPr algn="ctr"/>
            <a:r>
              <a:rPr lang="en-US" sz="5400" dirty="0">
                <a:latin typeface="+mj-lt"/>
              </a:rPr>
              <a:t> Consumer-resource</a:t>
            </a:r>
          </a:p>
        </p:txBody>
      </p:sp>
    </p:spTree>
    <p:extLst>
      <p:ext uri="{BB962C8B-B14F-4D97-AF65-F5344CB8AC3E}">
        <p14:creationId xmlns:p14="http://schemas.microsoft.com/office/powerpoint/2010/main" val="26828691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4007768" y="1888521"/>
            <a:ext cx="4186304" cy="3784171"/>
            <a:chOff x="2483768" y="1218456"/>
            <a:chExt cx="4186304" cy="3784171"/>
          </a:xfrm>
        </p:grpSpPr>
        <p:pic>
          <p:nvPicPr>
            <p:cNvPr id="12" name="Picture 11" descr="images.jpg"/>
            <p:cNvPicPr>
              <a:picLocks noChangeAspect="1"/>
            </p:cNvPicPr>
            <p:nvPr/>
          </p:nvPicPr>
          <p:blipFill>
            <a:blip r:embed="rId3" cstate="print"/>
            <a:stretch>
              <a:fillRect/>
            </a:stretch>
          </p:blipFill>
          <p:spPr>
            <a:xfrm>
              <a:off x="2504001" y="1268761"/>
              <a:ext cx="914400" cy="684917"/>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descr="flower23.jpg"/>
            <p:cNvPicPr>
              <a:picLocks noChangeAspect="1"/>
            </p:cNvPicPr>
            <p:nvPr/>
          </p:nvPicPr>
          <p:blipFill>
            <a:blip r:embed="rId4" cstate="print"/>
            <a:stretch>
              <a:fillRect/>
            </a:stretch>
          </p:blipFill>
          <p:spPr>
            <a:xfrm>
              <a:off x="2504001" y="2155901"/>
              <a:ext cx="914400" cy="698601"/>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 name="Imagen 14"/>
            <p:cNvPicPr>
              <a:picLocks noChangeAspect="1"/>
            </p:cNvPicPr>
            <p:nvPr/>
          </p:nvPicPr>
          <p:blipFill>
            <a:blip r:embed="rId5" cstate="print"/>
            <a:srcRect r="21641"/>
            <a:stretch>
              <a:fillRect/>
            </a:stretch>
          </p:blipFill>
          <p:spPr bwMode="auto">
            <a:xfrm>
              <a:off x="2483768" y="3058411"/>
              <a:ext cx="914400" cy="88063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5" name="Picture 14" descr="Bombus_fraternus,_back,I_SD10862.jpg"/>
            <p:cNvPicPr>
              <a:picLocks noChangeAspect="1"/>
            </p:cNvPicPr>
            <p:nvPr/>
          </p:nvPicPr>
          <p:blipFill>
            <a:blip r:embed="rId6" cstate="print"/>
            <a:stretch>
              <a:fillRect/>
            </a:stretch>
          </p:blipFill>
          <p:spPr>
            <a:xfrm>
              <a:off x="5535934" y="1218456"/>
              <a:ext cx="1134138" cy="91440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6" name="Picture 15" descr="mariposa-oruga-transparente.jpg"/>
            <p:cNvPicPr>
              <a:picLocks noChangeAspect="1"/>
            </p:cNvPicPr>
            <p:nvPr/>
          </p:nvPicPr>
          <p:blipFill>
            <a:blip r:embed="rId7" cstate="print"/>
            <a:srcRect l="6615" t="4234"/>
            <a:stretch>
              <a:fillRect/>
            </a:stretch>
          </p:blipFill>
          <p:spPr>
            <a:xfrm>
              <a:off x="5553100" y="3072659"/>
              <a:ext cx="914400" cy="732593"/>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Imagen 58"/>
            <p:cNvPicPr>
              <a:picLocks noChangeAspect="1"/>
            </p:cNvPicPr>
            <p:nvPr/>
          </p:nvPicPr>
          <p:blipFill>
            <a:blip r:embed="rId8" cstate="print"/>
            <a:srcRect l="34126" r="5556" b="8974"/>
            <a:stretch>
              <a:fillRect/>
            </a:stretch>
          </p:blipFill>
          <p:spPr bwMode="auto">
            <a:xfrm>
              <a:off x="5565975" y="2155901"/>
              <a:ext cx="914400" cy="854829"/>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8" name="Imagen 13"/>
            <p:cNvPicPr>
              <a:picLocks noChangeAspect="1"/>
            </p:cNvPicPr>
            <p:nvPr/>
          </p:nvPicPr>
          <p:blipFill>
            <a:blip r:embed="rId9" cstate="print"/>
            <a:srcRect/>
            <a:stretch>
              <a:fillRect/>
            </a:stretch>
          </p:blipFill>
          <p:spPr bwMode="auto">
            <a:xfrm>
              <a:off x="5645437" y="4071653"/>
              <a:ext cx="914400" cy="91440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9" name="Imagen 12"/>
            <p:cNvPicPr>
              <a:picLocks noChangeAspect="1"/>
            </p:cNvPicPr>
            <p:nvPr/>
          </p:nvPicPr>
          <p:blipFill>
            <a:blip r:embed="rId10" cstate="print"/>
            <a:srcRect/>
            <a:stretch>
              <a:fillRect/>
            </a:stretch>
          </p:blipFill>
          <p:spPr bwMode="auto">
            <a:xfrm>
              <a:off x="2522121" y="4218856"/>
              <a:ext cx="914400" cy="783771"/>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20" name="Straight Connector 19"/>
            <p:cNvCxnSpPr>
              <a:stCxn id="12" idx="6"/>
            </p:cNvCxnSpPr>
            <p:nvPr/>
          </p:nvCxnSpPr>
          <p:spPr bwMode="auto">
            <a:xfrm flipV="1">
              <a:off x="3418401" y="1611219"/>
              <a:ext cx="2163224" cy="1"/>
            </a:xfrm>
            <a:prstGeom prst="line">
              <a:avLst/>
            </a:prstGeom>
            <a:solidFill>
              <a:srgbClr val="00B8FF"/>
            </a:solidFill>
            <a:ln w="57150" cap="flat" cmpd="sng" algn="ctr">
              <a:solidFill>
                <a:schemeClr val="tx1"/>
              </a:solidFill>
              <a:prstDash val="solid"/>
              <a:round/>
              <a:headEnd type="none" w="med" len="med"/>
              <a:tailEnd type="none" w="med" len="med"/>
            </a:ln>
            <a:effectLst/>
          </p:spPr>
        </p:cxnSp>
        <p:cxnSp>
          <p:nvCxnSpPr>
            <p:cNvPr id="21" name="Straight Connector 20"/>
            <p:cNvCxnSpPr>
              <a:stCxn id="12" idx="6"/>
            </p:cNvCxnSpPr>
            <p:nvPr/>
          </p:nvCxnSpPr>
          <p:spPr bwMode="auto">
            <a:xfrm>
              <a:off x="3418401" y="1611220"/>
              <a:ext cx="2227036" cy="893981"/>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22" name="Straight Connector 21"/>
            <p:cNvCxnSpPr>
              <a:stCxn id="12" idx="6"/>
              <a:endCxn id="16" idx="2"/>
            </p:cNvCxnSpPr>
            <p:nvPr/>
          </p:nvCxnSpPr>
          <p:spPr bwMode="auto">
            <a:xfrm>
              <a:off x="3418401" y="1611220"/>
              <a:ext cx="2134699" cy="1827736"/>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23" name="Straight Connector 22"/>
            <p:cNvCxnSpPr>
              <a:stCxn id="12" idx="6"/>
              <a:endCxn id="18" idx="2"/>
            </p:cNvCxnSpPr>
            <p:nvPr/>
          </p:nvCxnSpPr>
          <p:spPr bwMode="auto">
            <a:xfrm>
              <a:off x="3418401" y="1611220"/>
              <a:ext cx="2227036" cy="2917633"/>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24" name="Straight Connector 23"/>
            <p:cNvCxnSpPr>
              <a:stCxn id="15" idx="2"/>
              <a:endCxn id="13" idx="6"/>
            </p:cNvCxnSpPr>
            <p:nvPr/>
          </p:nvCxnSpPr>
          <p:spPr bwMode="auto">
            <a:xfrm flipH="1">
              <a:off x="3418401" y="1675656"/>
              <a:ext cx="2117533" cy="829546"/>
            </a:xfrm>
            <a:prstGeom prst="line">
              <a:avLst/>
            </a:prstGeom>
            <a:solidFill>
              <a:srgbClr val="00B8FF"/>
            </a:solidFill>
            <a:ln w="57150" cap="flat" cmpd="sng" algn="ctr">
              <a:solidFill>
                <a:schemeClr val="tx1"/>
              </a:solidFill>
              <a:prstDash val="solid"/>
              <a:round/>
              <a:headEnd type="none" w="med" len="med"/>
              <a:tailEnd type="none" w="med" len="med"/>
            </a:ln>
            <a:effectLst/>
          </p:spPr>
        </p:cxnSp>
        <p:cxnSp>
          <p:nvCxnSpPr>
            <p:cNvPr id="25" name="Straight Connector 24"/>
            <p:cNvCxnSpPr>
              <a:stCxn id="17" idx="2"/>
            </p:cNvCxnSpPr>
            <p:nvPr/>
          </p:nvCxnSpPr>
          <p:spPr bwMode="auto">
            <a:xfrm flipH="1" flipV="1">
              <a:off x="3275856" y="2491910"/>
              <a:ext cx="2290119" cy="91406"/>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26" name="Straight Connector 25"/>
            <p:cNvCxnSpPr>
              <a:stCxn id="15" idx="2"/>
            </p:cNvCxnSpPr>
            <p:nvPr/>
          </p:nvCxnSpPr>
          <p:spPr bwMode="auto">
            <a:xfrm flipH="1">
              <a:off x="3302610" y="1675656"/>
              <a:ext cx="2233324" cy="1548475"/>
            </a:xfrm>
            <a:prstGeom prst="line">
              <a:avLst/>
            </a:prstGeom>
            <a:solidFill>
              <a:srgbClr val="00B8FF"/>
            </a:solidFill>
            <a:ln w="57150" cap="flat" cmpd="sng" algn="ctr">
              <a:solidFill>
                <a:schemeClr val="tx1"/>
              </a:solidFill>
              <a:prstDash val="solid"/>
              <a:round/>
              <a:headEnd type="none" w="med" len="med"/>
              <a:tailEnd type="none" w="med" len="med"/>
            </a:ln>
            <a:effectLst/>
          </p:spPr>
        </p:cxnSp>
        <p:cxnSp>
          <p:nvCxnSpPr>
            <p:cNvPr id="27" name="Straight Connector 26"/>
            <p:cNvCxnSpPr>
              <a:stCxn id="15" idx="2"/>
              <a:endCxn id="19" idx="7"/>
            </p:cNvCxnSpPr>
            <p:nvPr/>
          </p:nvCxnSpPr>
          <p:spPr bwMode="auto">
            <a:xfrm flipH="1">
              <a:off x="3302610" y="1675656"/>
              <a:ext cx="2233324" cy="2657981"/>
            </a:xfrm>
            <a:prstGeom prst="line">
              <a:avLst/>
            </a:prstGeom>
            <a:solidFill>
              <a:srgbClr val="00B8FF"/>
            </a:solidFill>
            <a:ln w="57150" cap="flat" cmpd="sng" algn="ctr">
              <a:solidFill>
                <a:schemeClr val="tx1"/>
              </a:solidFill>
              <a:prstDash val="solid"/>
              <a:round/>
              <a:headEnd type="none" w="med" len="med"/>
              <a:tailEnd type="none" w="med" len="med"/>
            </a:ln>
            <a:effectLst/>
          </p:spPr>
        </p:cxnSp>
      </p:grpSp>
      <p:sp>
        <p:nvSpPr>
          <p:cNvPr id="29" name="Title 1"/>
          <p:cNvSpPr txBox="1">
            <a:spLocks/>
          </p:cNvSpPr>
          <p:nvPr/>
        </p:nvSpPr>
        <p:spPr>
          <a:xfrm>
            <a:off x="2529746" y="208372"/>
            <a:ext cx="7132507" cy="57488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Different processes considered</a:t>
            </a:r>
          </a:p>
        </p:txBody>
      </p:sp>
      <p:sp>
        <p:nvSpPr>
          <p:cNvPr id="28" name="Rectangle 27"/>
          <p:cNvSpPr/>
          <p:nvPr/>
        </p:nvSpPr>
        <p:spPr>
          <a:xfrm>
            <a:off x="228601" y="3399350"/>
            <a:ext cx="3361232" cy="892552"/>
          </a:xfrm>
          <a:prstGeom prst="rect">
            <a:avLst/>
          </a:prstGeom>
          <a:noFill/>
        </p:spPr>
        <p:txBody>
          <a:bodyPr wrap="square">
            <a:spAutoFit/>
          </a:bodyPr>
          <a:lstStyle/>
          <a:p>
            <a:pPr algn="ctr"/>
            <a:r>
              <a:rPr lang="en-US" sz="2800" dirty="0">
                <a:solidFill>
                  <a:srgbClr val="C00000"/>
                </a:solidFill>
              </a:rPr>
              <a:t>High niche overlap</a:t>
            </a:r>
          </a:p>
          <a:p>
            <a:pPr algn="ctr"/>
            <a:r>
              <a:rPr lang="en-US" sz="2400" dirty="0">
                <a:solidFill>
                  <a:srgbClr val="C00000"/>
                </a:solidFill>
              </a:rPr>
              <a:t>(pollination services)</a:t>
            </a:r>
            <a:endParaRPr lang="es-ES_tradnl" sz="2400" dirty="0">
              <a:solidFill>
                <a:srgbClr val="C00000"/>
              </a:solidFill>
            </a:endParaRPr>
          </a:p>
        </p:txBody>
      </p:sp>
      <p:grpSp>
        <p:nvGrpSpPr>
          <p:cNvPr id="30" name="Group 29"/>
          <p:cNvGrpSpPr/>
          <p:nvPr/>
        </p:nvGrpSpPr>
        <p:grpSpPr>
          <a:xfrm>
            <a:off x="3647728" y="1279478"/>
            <a:ext cx="8109954" cy="4550008"/>
            <a:chOff x="2123728" y="607184"/>
            <a:chExt cx="8109954" cy="4550008"/>
          </a:xfrm>
        </p:grpSpPr>
        <p:sp>
          <p:nvSpPr>
            <p:cNvPr id="33" name="Left Brace 32"/>
            <p:cNvSpPr/>
            <p:nvPr/>
          </p:nvSpPr>
          <p:spPr bwMode="auto">
            <a:xfrm>
              <a:off x="2123728" y="1218458"/>
              <a:ext cx="532444" cy="3938734"/>
            </a:xfrm>
            <a:prstGeom prst="leftBrace">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base" hangingPunct="0">
                <a:spcBef>
                  <a:spcPct val="0"/>
                </a:spcBef>
                <a:spcAft>
                  <a:spcPct val="0"/>
                </a:spcAft>
                <a:buClr>
                  <a:srgbClr val="000000"/>
                </a:buClr>
                <a:buSzPct val="100000"/>
              </a:pPr>
              <a:endParaRPr lang="en-US">
                <a:solidFill>
                  <a:schemeClr val="bg1"/>
                </a:solidFill>
                <a:latin typeface="Arial" charset="0"/>
              </a:endParaRPr>
            </a:p>
          </p:txBody>
        </p:sp>
        <p:sp>
          <p:nvSpPr>
            <p:cNvPr id="34" name="Right Arrow 33"/>
            <p:cNvSpPr/>
            <p:nvPr/>
          </p:nvSpPr>
          <p:spPr bwMode="auto">
            <a:xfrm rot="8843186">
              <a:off x="6557985" y="881587"/>
              <a:ext cx="648072" cy="525760"/>
            </a:xfrm>
            <a:prstGeom prst="rightArrow">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base" hangingPunct="0">
                <a:spcBef>
                  <a:spcPct val="0"/>
                </a:spcBef>
                <a:spcAft>
                  <a:spcPct val="0"/>
                </a:spcAft>
                <a:buClr>
                  <a:srgbClr val="000000"/>
                </a:buClr>
                <a:buSzPct val="100000"/>
              </a:pPr>
              <a:endParaRPr lang="en-US">
                <a:solidFill>
                  <a:schemeClr val="bg1"/>
                </a:solidFill>
                <a:latin typeface="Arial" charset="0"/>
              </a:endParaRPr>
            </a:p>
          </p:txBody>
        </p:sp>
        <p:sp>
          <p:nvSpPr>
            <p:cNvPr id="35" name="Rectangle 34"/>
            <p:cNvSpPr/>
            <p:nvPr/>
          </p:nvSpPr>
          <p:spPr>
            <a:xfrm>
              <a:off x="7263122" y="607184"/>
              <a:ext cx="2970560" cy="523220"/>
            </a:xfrm>
            <a:prstGeom prst="rect">
              <a:avLst/>
            </a:prstGeom>
            <a:noFill/>
          </p:spPr>
          <p:txBody>
            <a:bodyPr wrap="square">
              <a:spAutoFit/>
            </a:bodyPr>
            <a:lstStyle/>
            <a:p>
              <a:pPr algn="ctr"/>
              <a:r>
                <a:rPr lang="en-US" sz="2800" dirty="0">
                  <a:solidFill>
                    <a:srgbClr val="C00000"/>
                  </a:solidFill>
                </a:rPr>
                <a:t>Pollination services</a:t>
              </a:r>
              <a:endParaRPr lang="es-ES_tradnl" sz="2800" dirty="0">
                <a:solidFill>
                  <a:srgbClr val="C00000"/>
                </a:solidFill>
              </a:endParaRPr>
            </a:p>
          </p:txBody>
        </p:sp>
      </p:grpSp>
      <p:sp>
        <p:nvSpPr>
          <p:cNvPr id="36" name="TextBox 35"/>
          <p:cNvSpPr txBox="1">
            <a:spLocks noChangeArrowheads="1"/>
          </p:cNvSpPr>
          <p:nvPr/>
        </p:nvSpPr>
        <p:spPr bwMode="auto">
          <a:xfrm>
            <a:off x="8806988" y="2080260"/>
            <a:ext cx="2547434" cy="523220"/>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square">
            <a:spAutoFit/>
          </a:bodyPr>
          <a:lstStyle/>
          <a:p>
            <a:pPr algn="ctr">
              <a:spcBef>
                <a:spcPct val="30000"/>
              </a:spcBef>
              <a:defRPr/>
            </a:pPr>
            <a:r>
              <a:rPr lang="en-US" sz="2800" dirty="0">
                <a:solidFill>
                  <a:schemeClr val="bg1"/>
                </a:solidFill>
                <a:ea typeface="ＭＳ Ｐゴシック" charset="-128"/>
                <a:cs typeface="ＭＳ Ｐゴシック" charset="-128"/>
              </a:rPr>
              <a:t>pollen dilution?</a:t>
            </a:r>
          </a:p>
        </p:txBody>
      </p:sp>
      <p:sp>
        <p:nvSpPr>
          <p:cNvPr id="37" name="TextBox 36"/>
          <p:cNvSpPr txBox="1">
            <a:spLocks noChangeArrowheads="1"/>
          </p:cNvSpPr>
          <p:nvPr/>
        </p:nvSpPr>
        <p:spPr bwMode="auto">
          <a:xfrm>
            <a:off x="777997" y="4544679"/>
            <a:ext cx="2073479" cy="954107"/>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square">
            <a:spAutoFit/>
          </a:bodyPr>
          <a:lstStyle/>
          <a:p>
            <a:pPr algn="ctr">
              <a:spcBef>
                <a:spcPct val="30000"/>
              </a:spcBef>
              <a:defRPr/>
            </a:pPr>
            <a:r>
              <a:rPr lang="en-US" sz="2800" dirty="0">
                <a:solidFill>
                  <a:schemeClr val="bg1"/>
                </a:solidFill>
                <a:ea typeface="ＭＳ Ｐゴシック" charset="-128"/>
                <a:cs typeface="ＭＳ Ｐゴシック" charset="-128"/>
              </a:rPr>
              <a:t>Competitive exclusion?</a:t>
            </a:r>
          </a:p>
        </p:txBody>
      </p:sp>
    </p:spTree>
    <p:extLst>
      <p:ext uri="{BB962C8B-B14F-4D97-AF65-F5344CB8AC3E}">
        <p14:creationId xmlns:p14="http://schemas.microsoft.com/office/powerpoint/2010/main" val="1201209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Group 110"/>
          <p:cNvGrpSpPr/>
          <p:nvPr/>
        </p:nvGrpSpPr>
        <p:grpSpPr>
          <a:xfrm>
            <a:off x="4007768" y="1884827"/>
            <a:ext cx="4186304" cy="3784171"/>
            <a:chOff x="2483768" y="1218456"/>
            <a:chExt cx="4186304" cy="3784171"/>
          </a:xfrm>
        </p:grpSpPr>
        <p:pic>
          <p:nvPicPr>
            <p:cNvPr id="3" name="Picture 2" descr="images.jpg"/>
            <p:cNvPicPr>
              <a:picLocks noChangeAspect="1"/>
            </p:cNvPicPr>
            <p:nvPr/>
          </p:nvPicPr>
          <p:blipFill>
            <a:blip r:embed="rId3" cstate="print"/>
            <a:stretch>
              <a:fillRect/>
            </a:stretch>
          </p:blipFill>
          <p:spPr>
            <a:xfrm>
              <a:off x="2504001" y="1268760"/>
              <a:ext cx="1037656" cy="77724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Picture 3" descr="flower23.jpg"/>
            <p:cNvPicPr>
              <a:picLocks noChangeAspect="1"/>
            </p:cNvPicPr>
            <p:nvPr/>
          </p:nvPicPr>
          <p:blipFill>
            <a:blip r:embed="rId4" cstate="print"/>
            <a:stretch>
              <a:fillRect/>
            </a:stretch>
          </p:blipFill>
          <p:spPr>
            <a:xfrm>
              <a:off x="2504001" y="2155901"/>
              <a:ext cx="914400" cy="698601"/>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Imagen 14"/>
            <p:cNvPicPr>
              <a:picLocks noChangeAspect="1"/>
            </p:cNvPicPr>
            <p:nvPr/>
          </p:nvPicPr>
          <p:blipFill>
            <a:blip r:embed="rId5" cstate="print"/>
            <a:srcRect r="21641"/>
            <a:stretch>
              <a:fillRect/>
            </a:stretch>
          </p:blipFill>
          <p:spPr bwMode="auto">
            <a:xfrm>
              <a:off x="2483768" y="3058411"/>
              <a:ext cx="914400" cy="88063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descr="Bombus_fraternus,_back,I_SD10862.jpg"/>
            <p:cNvPicPr>
              <a:picLocks noChangeAspect="1"/>
            </p:cNvPicPr>
            <p:nvPr/>
          </p:nvPicPr>
          <p:blipFill>
            <a:blip r:embed="rId6" cstate="print"/>
            <a:stretch>
              <a:fillRect/>
            </a:stretch>
          </p:blipFill>
          <p:spPr>
            <a:xfrm>
              <a:off x="5535934" y="1218456"/>
              <a:ext cx="1134138" cy="91440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descr="mariposa-oruga-transparente.jpg"/>
            <p:cNvPicPr>
              <a:picLocks noChangeAspect="1"/>
            </p:cNvPicPr>
            <p:nvPr/>
          </p:nvPicPr>
          <p:blipFill>
            <a:blip r:embed="rId7" cstate="print"/>
            <a:srcRect l="6615" t="4234"/>
            <a:stretch>
              <a:fillRect/>
            </a:stretch>
          </p:blipFill>
          <p:spPr>
            <a:xfrm>
              <a:off x="5553100" y="3072659"/>
              <a:ext cx="914400" cy="732593"/>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Imagen 58"/>
            <p:cNvPicPr>
              <a:picLocks noChangeAspect="1"/>
            </p:cNvPicPr>
            <p:nvPr/>
          </p:nvPicPr>
          <p:blipFill>
            <a:blip r:embed="rId8" cstate="print"/>
            <a:srcRect l="34126" r="5556" b="8974"/>
            <a:stretch>
              <a:fillRect/>
            </a:stretch>
          </p:blipFill>
          <p:spPr bwMode="auto">
            <a:xfrm>
              <a:off x="5565975" y="2155901"/>
              <a:ext cx="914400" cy="854829"/>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Imagen 13"/>
            <p:cNvPicPr>
              <a:picLocks noChangeAspect="1"/>
            </p:cNvPicPr>
            <p:nvPr/>
          </p:nvPicPr>
          <p:blipFill>
            <a:blip r:embed="rId9" cstate="print"/>
            <a:srcRect/>
            <a:stretch>
              <a:fillRect/>
            </a:stretch>
          </p:blipFill>
          <p:spPr bwMode="auto">
            <a:xfrm>
              <a:off x="5645437" y="4071653"/>
              <a:ext cx="914400" cy="91440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Imagen 12"/>
            <p:cNvPicPr>
              <a:picLocks noChangeAspect="1"/>
            </p:cNvPicPr>
            <p:nvPr/>
          </p:nvPicPr>
          <p:blipFill>
            <a:blip r:embed="rId10" cstate="print"/>
            <a:srcRect/>
            <a:stretch>
              <a:fillRect/>
            </a:stretch>
          </p:blipFill>
          <p:spPr bwMode="auto">
            <a:xfrm>
              <a:off x="2522121" y="4218856"/>
              <a:ext cx="914400" cy="783771"/>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12" name="Straight Connector 11"/>
            <p:cNvCxnSpPr>
              <a:stCxn id="3" idx="6"/>
            </p:cNvCxnSpPr>
            <p:nvPr/>
          </p:nvCxnSpPr>
          <p:spPr bwMode="auto">
            <a:xfrm flipV="1">
              <a:off x="3541657" y="1611220"/>
              <a:ext cx="2039968" cy="46160"/>
            </a:xfrm>
            <a:prstGeom prst="line">
              <a:avLst/>
            </a:prstGeom>
            <a:solidFill>
              <a:srgbClr val="00B8FF"/>
            </a:solidFill>
            <a:ln w="57150" cap="flat" cmpd="sng" algn="ctr">
              <a:solidFill>
                <a:schemeClr val="tx1"/>
              </a:solidFill>
              <a:prstDash val="solid"/>
              <a:round/>
              <a:headEnd type="none" w="med" len="med"/>
              <a:tailEnd type="none" w="med" len="med"/>
            </a:ln>
            <a:effectLst/>
          </p:spPr>
        </p:cxnSp>
        <p:cxnSp>
          <p:nvCxnSpPr>
            <p:cNvPr id="14" name="Straight Connector 13"/>
            <p:cNvCxnSpPr>
              <a:stCxn id="3" idx="6"/>
            </p:cNvCxnSpPr>
            <p:nvPr/>
          </p:nvCxnSpPr>
          <p:spPr bwMode="auto">
            <a:xfrm>
              <a:off x="3541657" y="1657380"/>
              <a:ext cx="2103780" cy="847821"/>
            </a:xfrm>
            <a:prstGeom prst="line">
              <a:avLst/>
            </a:prstGeom>
            <a:solidFill>
              <a:srgbClr val="00B8FF"/>
            </a:solidFill>
            <a:ln w="57150" cap="flat" cmpd="sng" algn="ctr">
              <a:solidFill>
                <a:schemeClr val="tx1"/>
              </a:solidFill>
              <a:prstDash val="solid"/>
              <a:round/>
              <a:headEnd type="none" w="med" len="med"/>
              <a:tailEnd type="none" w="med" len="med"/>
            </a:ln>
            <a:effectLst/>
          </p:spPr>
        </p:cxnSp>
        <p:cxnSp>
          <p:nvCxnSpPr>
            <p:cNvPr id="16" name="Straight Connector 15"/>
            <p:cNvCxnSpPr>
              <a:stCxn id="3" idx="6"/>
              <a:endCxn id="7" idx="2"/>
            </p:cNvCxnSpPr>
            <p:nvPr/>
          </p:nvCxnSpPr>
          <p:spPr bwMode="auto">
            <a:xfrm>
              <a:off x="3541657" y="1657380"/>
              <a:ext cx="2011443" cy="1781576"/>
            </a:xfrm>
            <a:prstGeom prst="line">
              <a:avLst/>
            </a:prstGeom>
            <a:solidFill>
              <a:srgbClr val="00B8FF"/>
            </a:solidFill>
            <a:ln w="57150" cap="flat" cmpd="sng" algn="ctr">
              <a:solidFill>
                <a:schemeClr val="tx1"/>
              </a:solidFill>
              <a:prstDash val="solid"/>
              <a:round/>
              <a:headEnd type="none" w="med" len="med"/>
              <a:tailEnd type="none" w="med" len="med"/>
            </a:ln>
            <a:effectLst/>
          </p:spPr>
        </p:cxnSp>
        <p:cxnSp>
          <p:nvCxnSpPr>
            <p:cNvPr id="18" name="Straight Connector 17"/>
            <p:cNvCxnSpPr>
              <a:stCxn id="3" idx="6"/>
              <a:endCxn id="9" idx="2"/>
            </p:cNvCxnSpPr>
            <p:nvPr/>
          </p:nvCxnSpPr>
          <p:spPr bwMode="auto">
            <a:xfrm>
              <a:off x="3541657" y="1657380"/>
              <a:ext cx="2103780" cy="2871473"/>
            </a:xfrm>
            <a:prstGeom prst="line">
              <a:avLst/>
            </a:prstGeom>
            <a:solidFill>
              <a:srgbClr val="00B8FF"/>
            </a:solidFill>
            <a:ln w="57150" cap="flat" cmpd="sng" algn="ctr">
              <a:solidFill>
                <a:schemeClr val="tx1"/>
              </a:solidFill>
              <a:prstDash val="solid"/>
              <a:round/>
              <a:headEnd type="none" w="med" len="med"/>
              <a:tailEnd type="none" w="med" len="med"/>
            </a:ln>
            <a:effectLst/>
          </p:spPr>
        </p:cxnSp>
        <p:cxnSp>
          <p:nvCxnSpPr>
            <p:cNvPr id="22" name="Straight Connector 21"/>
            <p:cNvCxnSpPr>
              <a:stCxn id="6" idx="2"/>
              <a:endCxn id="4" idx="6"/>
            </p:cNvCxnSpPr>
            <p:nvPr/>
          </p:nvCxnSpPr>
          <p:spPr bwMode="auto">
            <a:xfrm flipH="1">
              <a:off x="3418401" y="1675656"/>
              <a:ext cx="2117533" cy="829546"/>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24" name="Straight Connector 23"/>
            <p:cNvCxnSpPr>
              <a:stCxn id="8" idx="2"/>
            </p:cNvCxnSpPr>
            <p:nvPr/>
          </p:nvCxnSpPr>
          <p:spPr bwMode="auto">
            <a:xfrm flipH="1" flipV="1">
              <a:off x="3275856" y="2491910"/>
              <a:ext cx="2290119" cy="91406"/>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26" name="Straight Connector 25"/>
            <p:cNvCxnSpPr>
              <a:stCxn id="6" idx="2"/>
            </p:cNvCxnSpPr>
            <p:nvPr/>
          </p:nvCxnSpPr>
          <p:spPr bwMode="auto">
            <a:xfrm flipH="1">
              <a:off x="3302610" y="1675656"/>
              <a:ext cx="2233324" cy="1548475"/>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28" name="Straight Connector 27"/>
            <p:cNvCxnSpPr>
              <a:stCxn id="6" idx="2"/>
              <a:endCxn id="10" idx="7"/>
            </p:cNvCxnSpPr>
            <p:nvPr/>
          </p:nvCxnSpPr>
          <p:spPr bwMode="auto">
            <a:xfrm flipH="1">
              <a:off x="3302610" y="1675656"/>
              <a:ext cx="2233324" cy="2657981"/>
            </a:xfrm>
            <a:prstGeom prst="line">
              <a:avLst/>
            </a:prstGeom>
            <a:solidFill>
              <a:srgbClr val="00B8FF"/>
            </a:solidFill>
            <a:ln w="12700" cap="flat" cmpd="sng" algn="ctr">
              <a:solidFill>
                <a:schemeClr val="tx1"/>
              </a:solidFill>
              <a:prstDash val="solid"/>
              <a:round/>
              <a:headEnd type="none" w="med" len="med"/>
              <a:tailEnd type="none" w="med" len="med"/>
            </a:ln>
            <a:effectLst/>
          </p:spPr>
        </p:cxnSp>
      </p:grpSp>
      <p:grpSp>
        <p:nvGrpSpPr>
          <p:cNvPr id="2" name="Group 1"/>
          <p:cNvGrpSpPr/>
          <p:nvPr/>
        </p:nvGrpSpPr>
        <p:grpSpPr>
          <a:xfrm>
            <a:off x="939800" y="1216209"/>
            <a:ext cx="10816430" cy="4607351"/>
            <a:chOff x="-584200" y="549839"/>
            <a:chExt cx="10816430" cy="4607351"/>
          </a:xfrm>
        </p:grpSpPr>
        <p:sp>
          <p:nvSpPr>
            <p:cNvPr id="23" name="Left Brace 22"/>
            <p:cNvSpPr/>
            <p:nvPr/>
          </p:nvSpPr>
          <p:spPr bwMode="auto">
            <a:xfrm rot="10800000">
              <a:off x="6559836" y="1218456"/>
              <a:ext cx="532444" cy="3938734"/>
            </a:xfrm>
            <a:prstGeom prst="leftBrace">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base" hangingPunct="0">
                <a:spcBef>
                  <a:spcPct val="0"/>
                </a:spcBef>
                <a:spcAft>
                  <a:spcPct val="0"/>
                </a:spcAft>
                <a:buClr>
                  <a:srgbClr val="000000"/>
                </a:buClr>
                <a:buSzPct val="100000"/>
              </a:pPr>
              <a:endParaRPr lang="en-US">
                <a:solidFill>
                  <a:schemeClr val="bg1"/>
                </a:solidFill>
                <a:latin typeface="Arial" charset="0"/>
              </a:endParaRPr>
            </a:p>
          </p:txBody>
        </p:sp>
        <p:sp>
          <p:nvSpPr>
            <p:cNvPr id="25" name="Rectangle 24"/>
            <p:cNvSpPr/>
            <p:nvPr/>
          </p:nvSpPr>
          <p:spPr>
            <a:xfrm>
              <a:off x="7120599" y="2854503"/>
              <a:ext cx="3111631" cy="892552"/>
            </a:xfrm>
            <a:prstGeom prst="rect">
              <a:avLst/>
            </a:prstGeom>
            <a:noFill/>
          </p:spPr>
          <p:txBody>
            <a:bodyPr wrap="square">
              <a:spAutoFit/>
            </a:bodyPr>
            <a:lstStyle/>
            <a:p>
              <a:pPr algn="ctr"/>
              <a:r>
                <a:rPr lang="en-US" sz="2800" dirty="0">
                  <a:solidFill>
                    <a:srgbClr val="C00000"/>
                  </a:solidFill>
                </a:rPr>
                <a:t>High niche overlap</a:t>
              </a:r>
            </a:p>
            <a:p>
              <a:pPr algn="ctr"/>
              <a:r>
                <a:rPr lang="en-US" sz="2400" dirty="0">
                  <a:solidFill>
                    <a:srgbClr val="C00000"/>
                  </a:solidFill>
                </a:rPr>
                <a:t>(floral rewards)</a:t>
              </a:r>
              <a:endParaRPr lang="es-ES_tradnl" sz="2400" dirty="0">
                <a:solidFill>
                  <a:srgbClr val="C00000"/>
                </a:solidFill>
              </a:endParaRPr>
            </a:p>
          </p:txBody>
        </p:sp>
        <p:sp>
          <p:nvSpPr>
            <p:cNvPr id="11" name="Right Arrow 10"/>
            <p:cNvSpPr/>
            <p:nvPr/>
          </p:nvSpPr>
          <p:spPr bwMode="auto">
            <a:xfrm rot="1925719">
              <a:off x="1925848" y="899585"/>
              <a:ext cx="648072" cy="525760"/>
            </a:xfrm>
            <a:prstGeom prst="rightArrow">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base" hangingPunct="0">
                <a:spcBef>
                  <a:spcPct val="0"/>
                </a:spcBef>
                <a:spcAft>
                  <a:spcPct val="0"/>
                </a:spcAft>
                <a:buClr>
                  <a:srgbClr val="000000"/>
                </a:buClr>
                <a:buSzPct val="100000"/>
              </a:pPr>
              <a:endParaRPr lang="en-US">
                <a:solidFill>
                  <a:schemeClr val="bg1"/>
                </a:solidFill>
                <a:latin typeface="Arial" charset="0"/>
              </a:endParaRPr>
            </a:p>
          </p:txBody>
        </p:sp>
        <p:sp>
          <p:nvSpPr>
            <p:cNvPr id="35" name="Rectangle 34"/>
            <p:cNvSpPr/>
            <p:nvPr/>
          </p:nvSpPr>
          <p:spPr>
            <a:xfrm>
              <a:off x="-584200" y="549839"/>
              <a:ext cx="2606327" cy="523220"/>
            </a:xfrm>
            <a:prstGeom prst="rect">
              <a:avLst/>
            </a:prstGeom>
            <a:noFill/>
          </p:spPr>
          <p:txBody>
            <a:bodyPr wrap="square">
              <a:spAutoFit/>
            </a:bodyPr>
            <a:lstStyle/>
            <a:p>
              <a:pPr algn="ctr"/>
              <a:r>
                <a:rPr lang="en-US" sz="2800" dirty="0">
                  <a:solidFill>
                    <a:srgbClr val="C00000"/>
                  </a:solidFill>
                </a:rPr>
                <a:t>Floral rewards</a:t>
              </a:r>
              <a:endParaRPr lang="es-ES_tradnl" sz="2800" dirty="0">
                <a:solidFill>
                  <a:srgbClr val="C00000"/>
                </a:solidFill>
              </a:endParaRPr>
            </a:p>
          </p:txBody>
        </p:sp>
      </p:grpSp>
      <p:sp>
        <p:nvSpPr>
          <p:cNvPr id="37" name="TextBox 36"/>
          <p:cNvSpPr txBox="1">
            <a:spLocks noChangeArrowheads="1"/>
          </p:cNvSpPr>
          <p:nvPr/>
        </p:nvSpPr>
        <p:spPr bwMode="auto">
          <a:xfrm>
            <a:off x="9163714" y="4698317"/>
            <a:ext cx="2073479" cy="954107"/>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square">
            <a:spAutoFit/>
          </a:bodyPr>
          <a:lstStyle/>
          <a:p>
            <a:pPr algn="ctr">
              <a:spcBef>
                <a:spcPct val="30000"/>
              </a:spcBef>
              <a:defRPr/>
            </a:pPr>
            <a:r>
              <a:rPr lang="en-US" sz="2800" dirty="0">
                <a:solidFill>
                  <a:schemeClr val="bg1"/>
                </a:solidFill>
                <a:ea typeface="ＭＳ Ｐゴシック" charset="-128"/>
                <a:cs typeface="ＭＳ Ｐゴシック" charset="-128"/>
              </a:rPr>
              <a:t>Competitive exclusion?</a:t>
            </a:r>
          </a:p>
        </p:txBody>
      </p:sp>
      <p:sp>
        <p:nvSpPr>
          <p:cNvPr id="29" name="Title 1">
            <a:extLst>
              <a:ext uri="{FF2B5EF4-FFF2-40B4-BE49-F238E27FC236}">
                <a16:creationId xmlns:a16="http://schemas.microsoft.com/office/drawing/2014/main" id="{60AABE9E-41C3-44E3-92F7-99BDE35A7CDE}"/>
              </a:ext>
            </a:extLst>
          </p:cNvPr>
          <p:cNvSpPr txBox="1">
            <a:spLocks/>
          </p:cNvSpPr>
          <p:nvPr/>
        </p:nvSpPr>
        <p:spPr>
          <a:xfrm>
            <a:off x="2529746" y="208372"/>
            <a:ext cx="7132507" cy="57488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Different processes considered</a:t>
            </a:r>
          </a:p>
        </p:txBody>
      </p:sp>
    </p:spTree>
    <p:extLst>
      <p:ext uri="{BB962C8B-B14F-4D97-AF65-F5344CB8AC3E}">
        <p14:creationId xmlns:p14="http://schemas.microsoft.com/office/powerpoint/2010/main" val="252953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4007768" y="2071401"/>
            <a:ext cx="4186304" cy="3784171"/>
            <a:chOff x="2483768" y="1218456"/>
            <a:chExt cx="4186304" cy="3784171"/>
          </a:xfrm>
        </p:grpSpPr>
        <p:pic>
          <p:nvPicPr>
            <p:cNvPr id="12" name="Picture 11" descr="images.jpg"/>
            <p:cNvPicPr>
              <a:picLocks noChangeAspect="1"/>
            </p:cNvPicPr>
            <p:nvPr/>
          </p:nvPicPr>
          <p:blipFill>
            <a:blip r:embed="rId3" cstate="print"/>
            <a:stretch>
              <a:fillRect/>
            </a:stretch>
          </p:blipFill>
          <p:spPr>
            <a:xfrm>
              <a:off x="2504001" y="1268761"/>
              <a:ext cx="914400" cy="684917"/>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descr="flower23.jpg"/>
            <p:cNvPicPr>
              <a:picLocks noChangeAspect="1"/>
            </p:cNvPicPr>
            <p:nvPr/>
          </p:nvPicPr>
          <p:blipFill>
            <a:blip r:embed="rId4" cstate="print"/>
            <a:stretch>
              <a:fillRect/>
            </a:stretch>
          </p:blipFill>
          <p:spPr>
            <a:xfrm>
              <a:off x="2504001" y="2155901"/>
              <a:ext cx="914400" cy="698601"/>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 name="Imagen 14"/>
            <p:cNvPicPr>
              <a:picLocks noChangeAspect="1"/>
            </p:cNvPicPr>
            <p:nvPr/>
          </p:nvPicPr>
          <p:blipFill>
            <a:blip r:embed="rId5" cstate="print"/>
            <a:srcRect r="21641"/>
            <a:stretch>
              <a:fillRect/>
            </a:stretch>
          </p:blipFill>
          <p:spPr bwMode="auto">
            <a:xfrm>
              <a:off x="2483768" y="3058411"/>
              <a:ext cx="914400" cy="88063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5" name="Picture 14" descr="Bombus_fraternus,_back,I_SD10862.jpg"/>
            <p:cNvPicPr>
              <a:picLocks noChangeAspect="1"/>
            </p:cNvPicPr>
            <p:nvPr/>
          </p:nvPicPr>
          <p:blipFill>
            <a:blip r:embed="rId6" cstate="print"/>
            <a:stretch>
              <a:fillRect/>
            </a:stretch>
          </p:blipFill>
          <p:spPr>
            <a:xfrm>
              <a:off x="5535934" y="1218456"/>
              <a:ext cx="1134138" cy="91440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6" name="Picture 15" descr="mariposa-oruga-transparente.jpg"/>
            <p:cNvPicPr>
              <a:picLocks noChangeAspect="1"/>
            </p:cNvPicPr>
            <p:nvPr/>
          </p:nvPicPr>
          <p:blipFill>
            <a:blip r:embed="rId7" cstate="print"/>
            <a:srcRect l="6615" t="4234"/>
            <a:stretch>
              <a:fillRect/>
            </a:stretch>
          </p:blipFill>
          <p:spPr>
            <a:xfrm>
              <a:off x="5553100" y="3072659"/>
              <a:ext cx="914400" cy="732593"/>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Imagen 58"/>
            <p:cNvPicPr>
              <a:picLocks noChangeAspect="1"/>
            </p:cNvPicPr>
            <p:nvPr/>
          </p:nvPicPr>
          <p:blipFill>
            <a:blip r:embed="rId8" cstate="print"/>
            <a:srcRect l="34126" r="5556" b="8974"/>
            <a:stretch>
              <a:fillRect/>
            </a:stretch>
          </p:blipFill>
          <p:spPr bwMode="auto">
            <a:xfrm>
              <a:off x="5565975" y="2155901"/>
              <a:ext cx="914400" cy="854829"/>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8" name="Imagen 13"/>
            <p:cNvPicPr>
              <a:picLocks noChangeAspect="1"/>
            </p:cNvPicPr>
            <p:nvPr/>
          </p:nvPicPr>
          <p:blipFill>
            <a:blip r:embed="rId9" cstate="print"/>
            <a:srcRect/>
            <a:stretch>
              <a:fillRect/>
            </a:stretch>
          </p:blipFill>
          <p:spPr bwMode="auto">
            <a:xfrm>
              <a:off x="5645437" y="4071653"/>
              <a:ext cx="914400" cy="91440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9" name="Imagen 12"/>
            <p:cNvPicPr>
              <a:picLocks noChangeAspect="1"/>
            </p:cNvPicPr>
            <p:nvPr/>
          </p:nvPicPr>
          <p:blipFill>
            <a:blip r:embed="rId10" cstate="print"/>
            <a:srcRect/>
            <a:stretch>
              <a:fillRect/>
            </a:stretch>
          </p:blipFill>
          <p:spPr bwMode="auto">
            <a:xfrm>
              <a:off x="2522121" y="4218856"/>
              <a:ext cx="914400" cy="783771"/>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20" name="Straight Connector 19"/>
            <p:cNvCxnSpPr>
              <a:stCxn id="12" idx="6"/>
            </p:cNvCxnSpPr>
            <p:nvPr/>
          </p:nvCxnSpPr>
          <p:spPr bwMode="auto">
            <a:xfrm flipV="1">
              <a:off x="3418401" y="1611219"/>
              <a:ext cx="2163224" cy="1"/>
            </a:xfrm>
            <a:prstGeom prst="line">
              <a:avLst/>
            </a:prstGeom>
            <a:solidFill>
              <a:srgbClr val="00B8FF"/>
            </a:solidFill>
            <a:ln w="57150" cap="flat" cmpd="sng" algn="ctr">
              <a:solidFill>
                <a:schemeClr val="tx1"/>
              </a:solidFill>
              <a:prstDash val="solid"/>
              <a:round/>
              <a:headEnd type="none" w="med" len="med"/>
              <a:tailEnd type="none" w="med" len="med"/>
            </a:ln>
            <a:effectLst/>
          </p:spPr>
        </p:cxnSp>
        <p:cxnSp>
          <p:nvCxnSpPr>
            <p:cNvPr id="21" name="Straight Connector 20"/>
            <p:cNvCxnSpPr>
              <a:stCxn id="12" idx="6"/>
            </p:cNvCxnSpPr>
            <p:nvPr/>
          </p:nvCxnSpPr>
          <p:spPr bwMode="auto">
            <a:xfrm>
              <a:off x="3418401" y="1611220"/>
              <a:ext cx="2227036" cy="893981"/>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22" name="Straight Connector 21"/>
            <p:cNvCxnSpPr>
              <a:stCxn id="12" idx="6"/>
              <a:endCxn id="16" idx="2"/>
            </p:cNvCxnSpPr>
            <p:nvPr/>
          </p:nvCxnSpPr>
          <p:spPr bwMode="auto">
            <a:xfrm>
              <a:off x="3418401" y="1611220"/>
              <a:ext cx="2134699" cy="1827736"/>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23" name="Straight Connector 22"/>
            <p:cNvCxnSpPr>
              <a:stCxn id="12" idx="6"/>
              <a:endCxn id="18" idx="2"/>
            </p:cNvCxnSpPr>
            <p:nvPr/>
          </p:nvCxnSpPr>
          <p:spPr bwMode="auto">
            <a:xfrm>
              <a:off x="3418401" y="1611220"/>
              <a:ext cx="2227036" cy="2917633"/>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24" name="Straight Connector 23"/>
            <p:cNvCxnSpPr>
              <a:stCxn id="15" idx="2"/>
              <a:endCxn id="13" idx="6"/>
            </p:cNvCxnSpPr>
            <p:nvPr/>
          </p:nvCxnSpPr>
          <p:spPr bwMode="auto">
            <a:xfrm flipH="1">
              <a:off x="3418401" y="1675656"/>
              <a:ext cx="2117533" cy="829546"/>
            </a:xfrm>
            <a:prstGeom prst="line">
              <a:avLst/>
            </a:prstGeom>
            <a:solidFill>
              <a:srgbClr val="00B8FF"/>
            </a:solidFill>
            <a:ln w="57150" cap="flat" cmpd="sng" algn="ctr">
              <a:solidFill>
                <a:schemeClr val="tx1"/>
              </a:solidFill>
              <a:prstDash val="solid"/>
              <a:round/>
              <a:headEnd type="none" w="med" len="med"/>
              <a:tailEnd type="none" w="med" len="med"/>
            </a:ln>
            <a:effectLst/>
          </p:spPr>
        </p:cxnSp>
        <p:cxnSp>
          <p:nvCxnSpPr>
            <p:cNvPr id="25" name="Straight Connector 24"/>
            <p:cNvCxnSpPr>
              <a:stCxn id="17" idx="2"/>
            </p:cNvCxnSpPr>
            <p:nvPr/>
          </p:nvCxnSpPr>
          <p:spPr bwMode="auto">
            <a:xfrm flipH="1" flipV="1">
              <a:off x="3275856" y="2491910"/>
              <a:ext cx="2290119" cy="91406"/>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26" name="Straight Connector 25"/>
            <p:cNvCxnSpPr>
              <a:stCxn id="15" idx="2"/>
            </p:cNvCxnSpPr>
            <p:nvPr/>
          </p:nvCxnSpPr>
          <p:spPr bwMode="auto">
            <a:xfrm flipH="1">
              <a:off x="3302610" y="1675656"/>
              <a:ext cx="2233324" cy="1548475"/>
            </a:xfrm>
            <a:prstGeom prst="line">
              <a:avLst/>
            </a:prstGeom>
            <a:solidFill>
              <a:srgbClr val="00B8FF"/>
            </a:solidFill>
            <a:ln w="57150" cap="flat" cmpd="sng" algn="ctr">
              <a:solidFill>
                <a:schemeClr val="tx1"/>
              </a:solidFill>
              <a:prstDash val="solid"/>
              <a:round/>
              <a:headEnd type="none" w="med" len="med"/>
              <a:tailEnd type="none" w="med" len="med"/>
            </a:ln>
            <a:effectLst/>
          </p:spPr>
        </p:cxnSp>
        <p:cxnSp>
          <p:nvCxnSpPr>
            <p:cNvPr id="27" name="Straight Connector 26"/>
            <p:cNvCxnSpPr>
              <a:stCxn id="15" idx="2"/>
              <a:endCxn id="19" idx="7"/>
            </p:cNvCxnSpPr>
            <p:nvPr/>
          </p:nvCxnSpPr>
          <p:spPr bwMode="auto">
            <a:xfrm flipH="1">
              <a:off x="3302610" y="1675656"/>
              <a:ext cx="2233324" cy="2657981"/>
            </a:xfrm>
            <a:prstGeom prst="line">
              <a:avLst/>
            </a:prstGeom>
            <a:solidFill>
              <a:srgbClr val="00B8FF"/>
            </a:solidFill>
            <a:ln w="57150" cap="flat" cmpd="sng" algn="ctr">
              <a:solidFill>
                <a:schemeClr val="tx1"/>
              </a:solidFill>
              <a:prstDash val="solid"/>
              <a:round/>
              <a:headEnd type="none" w="med" len="med"/>
              <a:tailEnd type="none" w="med" len="med"/>
            </a:ln>
            <a:effectLst/>
          </p:spPr>
        </p:cxnSp>
      </p:grpSp>
      <p:sp>
        <p:nvSpPr>
          <p:cNvPr id="31" name="TextBox 30"/>
          <p:cNvSpPr txBox="1"/>
          <p:nvPr/>
        </p:nvSpPr>
        <p:spPr>
          <a:xfrm>
            <a:off x="5591945" y="1829977"/>
            <a:ext cx="947695" cy="584775"/>
          </a:xfrm>
          <a:prstGeom prst="rect">
            <a:avLst/>
          </a:prstGeom>
          <a:noFill/>
        </p:spPr>
        <p:txBody>
          <a:bodyPr wrap="none" rtlCol="0">
            <a:spAutoFit/>
          </a:bodyPr>
          <a:lstStyle/>
          <a:p>
            <a:r>
              <a:rPr lang="es-MX" sz="3200" dirty="0"/>
              <a:t>(+,+)</a:t>
            </a:r>
            <a:endParaRPr lang="en-US" sz="3200" dirty="0"/>
          </a:p>
        </p:txBody>
      </p:sp>
      <p:sp>
        <p:nvSpPr>
          <p:cNvPr id="32" name="TextBox 31"/>
          <p:cNvSpPr txBox="1">
            <a:spLocks noChangeArrowheads="1"/>
          </p:cNvSpPr>
          <p:nvPr/>
        </p:nvSpPr>
        <p:spPr bwMode="auto">
          <a:xfrm>
            <a:off x="8201457" y="3001126"/>
            <a:ext cx="3786104" cy="1938992"/>
          </a:xfrm>
          <a:prstGeom prst="rect">
            <a:avLst/>
          </a:prstGeom>
          <a:noFill/>
          <a:ln w="9525">
            <a:noFill/>
            <a:miter lim="800000"/>
            <a:headEnd/>
            <a:tailEnd/>
          </a:ln>
        </p:spPr>
        <p:txBody>
          <a:bodyPr wrap="square">
            <a:spAutoFit/>
          </a:bodyPr>
          <a:lstStyle/>
          <a:p>
            <a:pPr algn="ctr"/>
            <a:r>
              <a:rPr lang="es-ES_tradnl" sz="2400" b="1" dirty="0" err="1"/>
              <a:t>Population</a:t>
            </a:r>
            <a:r>
              <a:rPr lang="es-ES_tradnl" sz="2400" b="1" dirty="0"/>
              <a:t> </a:t>
            </a:r>
            <a:r>
              <a:rPr lang="es-ES_tradnl" sz="2400" b="1" dirty="0" err="1"/>
              <a:t>Dynamic</a:t>
            </a:r>
            <a:r>
              <a:rPr lang="es-ES_tradnl" sz="2400" b="1" dirty="0"/>
              <a:t> (+,+) </a:t>
            </a:r>
            <a:r>
              <a:rPr lang="es-ES_tradnl" sz="2400" b="1" dirty="0" err="1"/>
              <a:t>models</a:t>
            </a:r>
            <a:r>
              <a:rPr lang="es-ES_tradnl" sz="2400" b="1" dirty="0"/>
              <a:t>:</a:t>
            </a:r>
          </a:p>
          <a:p>
            <a:pPr algn="ctr"/>
            <a:r>
              <a:rPr lang="es-ES_tradnl" sz="2400" dirty="0" err="1"/>
              <a:t>Bastolla</a:t>
            </a:r>
            <a:r>
              <a:rPr lang="es-ES_tradnl" sz="2400" dirty="0"/>
              <a:t> et al. 2009,</a:t>
            </a:r>
          </a:p>
          <a:p>
            <a:pPr algn="ctr"/>
            <a:r>
              <a:rPr lang="es-ES_tradnl" sz="2400" dirty="0" err="1"/>
              <a:t>Thebault</a:t>
            </a:r>
            <a:r>
              <a:rPr lang="es-ES_tradnl" sz="2400" dirty="0"/>
              <a:t> and </a:t>
            </a:r>
            <a:r>
              <a:rPr lang="es-ES_tradnl" sz="2400" dirty="0" err="1"/>
              <a:t>Fontaine</a:t>
            </a:r>
            <a:r>
              <a:rPr lang="es-ES_tradnl" sz="2400" dirty="0"/>
              <a:t> 2010</a:t>
            </a:r>
          </a:p>
          <a:p>
            <a:pPr algn="ctr"/>
            <a:r>
              <a:rPr lang="es-ES_tradnl" sz="2400" dirty="0" err="1"/>
              <a:t>Rohr</a:t>
            </a:r>
            <a:r>
              <a:rPr lang="es-ES_tradnl" sz="2400" dirty="0"/>
              <a:t> et al. 2014</a:t>
            </a:r>
          </a:p>
        </p:txBody>
      </p:sp>
      <p:cxnSp>
        <p:nvCxnSpPr>
          <p:cNvPr id="28" name="Curved Connector 27"/>
          <p:cNvCxnSpPr/>
          <p:nvPr/>
        </p:nvCxnSpPr>
        <p:spPr>
          <a:xfrm rot="10800000" flipV="1">
            <a:off x="4028001" y="2464165"/>
            <a:ext cx="12700" cy="893982"/>
          </a:xfrm>
          <a:prstGeom prst="curvedConnector3">
            <a:avLst>
              <a:gd name="adj1" fmla="val 5224394"/>
            </a:avLst>
          </a:prstGeom>
          <a:ln w="57150">
            <a:solidFill>
              <a:srgbClr val="C0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2298618" y="2573391"/>
            <a:ext cx="947695" cy="584775"/>
          </a:xfrm>
          <a:prstGeom prst="rect">
            <a:avLst/>
          </a:prstGeom>
          <a:noFill/>
        </p:spPr>
        <p:txBody>
          <a:bodyPr wrap="none" rtlCol="0">
            <a:spAutoFit/>
          </a:bodyPr>
          <a:lstStyle/>
          <a:p>
            <a:r>
              <a:rPr lang="es-MX" sz="3200" dirty="0">
                <a:solidFill>
                  <a:srgbClr val="C00000"/>
                </a:solidFill>
              </a:rPr>
              <a:t>(+,+)</a:t>
            </a:r>
            <a:endParaRPr lang="en-US" sz="3200" dirty="0">
              <a:solidFill>
                <a:srgbClr val="C00000"/>
              </a:solidFill>
            </a:endParaRPr>
          </a:p>
        </p:txBody>
      </p:sp>
      <p:sp>
        <p:nvSpPr>
          <p:cNvPr id="2" name="Rectangle 1"/>
          <p:cNvSpPr/>
          <p:nvPr/>
        </p:nvSpPr>
        <p:spPr>
          <a:xfrm>
            <a:off x="6539640" y="1158669"/>
            <a:ext cx="5359159" cy="646331"/>
          </a:xfrm>
          <a:prstGeom prst="rect">
            <a:avLst/>
          </a:prstGeom>
        </p:spPr>
        <p:txBody>
          <a:bodyPr wrap="none">
            <a:spAutoFit/>
          </a:bodyPr>
          <a:lstStyle/>
          <a:p>
            <a:r>
              <a:rPr lang="en-US" sz="3600" dirty="0" err="1"/>
              <a:t>Lotka-Volterra</a:t>
            </a:r>
            <a:r>
              <a:rPr lang="en-US" sz="3600" dirty="0"/>
              <a:t> type models </a:t>
            </a:r>
            <a:endParaRPr lang="es-CL" sz="3600" dirty="0"/>
          </a:p>
        </p:txBody>
      </p:sp>
      <p:sp>
        <p:nvSpPr>
          <p:cNvPr id="33" name="Title 1">
            <a:extLst>
              <a:ext uri="{FF2B5EF4-FFF2-40B4-BE49-F238E27FC236}">
                <a16:creationId xmlns:a16="http://schemas.microsoft.com/office/drawing/2014/main" id="{04CA39AF-5F65-4BD5-A48B-4FA4C34AB042}"/>
              </a:ext>
            </a:extLst>
          </p:cNvPr>
          <p:cNvSpPr txBox="1">
            <a:spLocks/>
          </p:cNvSpPr>
          <p:nvPr/>
        </p:nvSpPr>
        <p:spPr>
          <a:xfrm>
            <a:off x="2529746" y="208372"/>
            <a:ext cx="7132507" cy="57488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Different processes considered</a:t>
            </a:r>
          </a:p>
        </p:txBody>
      </p:sp>
    </p:spTree>
    <p:extLst>
      <p:ext uri="{BB962C8B-B14F-4D97-AF65-F5344CB8AC3E}">
        <p14:creationId xmlns:p14="http://schemas.microsoft.com/office/powerpoint/2010/main" val="186006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a:endCxn id="5" idx="6"/>
          </p:cNvCxnSpPr>
          <p:nvPr/>
        </p:nvCxnSpPr>
        <p:spPr>
          <a:xfrm flipH="1">
            <a:off x="4830790" y="3271792"/>
            <a:ext cx="1671646" cy="428628"/>
          </a:xfrm>
          <a:prstGeom prst="straightConnector1">
            <a:avLst/>
          </a:prstGeom>
          <a:ln w="5715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 name="Group 22"/>
          <p:cNvGrpSpPr/>
          <p:nvPr/>
        </p:nvGrpSpPr>
        <p:grpSpPr>
          <a:xfrm>
            <a:off x="3330592" y="2986040"/>
            <a:ext cx="1500198" cy="1428760"/>
            <a:chOff x="2738675" y="2405556"/>
            <a:chExt cx="1500198" cy="1428760"/>
          </a:xfrm>
          <a:solidFill>
            <a:srgbClr val="00CC99"/>
          </a:solidFill>
        </p:grpSpPr>
        <p:sp>
          <p:nvSpPr>
            <p:cNvPr id="5" name="Oval 4"/>
            <p:cNvSpPr/>
            <p:nvPr/>
          </p:nvSpPr>
          <p:spPr bwMode="auto">
            <a:xfrm>
              <a:off x="2738675" y="2405556"/>
              <a:ext cx="1500198" cy="1428760"/>
            </a:xfrm>
            <a:prstGeom prst="ellipse">
              <a:avLst/>
            </a:prstGeom>
            <a:grp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Arial" charset="0"/>
                <a:buNone/>
                <a:tabLst/>
              </a:pPr>
              <a:endParaRPr kumimoji="0" lang="en-US" sz="1800" b="0" i="0" u="none" strike="noStrike" cap="none" normalizeH="0" baseline="0">
                <a:ln>
                  <a:noFill/>
                </a:ln>
                <a:solidFill>
                  <a:schemeClr val="bg1"/>
                </a:solidFill>
                <a:effectLst/>
                <a:latin typeface="Arial" charset="0"/>
              </a:endParaRPr>
            </a:p>
          </p:txBody>
        </p:sp>
        <p:pic>
          <p:nvPicPr>
            <p:cNvPr id="6" name="Imagen 14"/>
            <p:cNvPicPr>
              <a:picLocks noChangeAspect="1"/>
            </p:cNvPicPr>
            <p:nvPr/>
          </p:nvPicPr>
          <p:blipFill>
            <a:blip r:embed="rId3" cstate="print"/>
            <a:srcRect/>
            <a:stretch>
              <a:fillRect/>
            </a:stretch>
          </p:blipFill>
          <p:spPr bwMode="auto">
            <a:xfrm>
              <a:off x="2950369" y="2691308"/>
              <a:ext cx="1145628" cy="864545"/>
            </a:xfrm>
            <a:prstGeom prst="rect">
              <a:avLst/>
            </a:prstGeom>
            <a:grpFill/>
            <a:ln w="9525">
              <a:noFill/>
              <a:miter lim="800000"/>
              <a:headEnd/>
              <a:tailEnd/>
            </a:ln>
            <a:scene3d>
              <a:camera prst="orthographicFront"/>
              <a:lightRig rig="threePt" dir="t"/>
            </a:scene3d>
            <a:sp3d>
              <a:bevelT/>
            </a:sp3d>
          </p:spPr>
        </p:pic>
      </p:grpSp>
      <p:grpSp>
        <p:nvGrpSpPr>
          <p:cNvPr id="7" name="Group 20"/>
          <p:cNvGrpSpPr/>
          <p:nvPr/>
        </p:nvGrpSpPr>
        <p:grpSpPr>
          <a:xfrm>
            <a:off x="6502436" y="2662188"/>
            <a:ext cx="1500198" cy="1428760"/>
            <a:chOff x="5000628" y="1571612"/>
            <a:chExt cx="1500198" cy="1428760"/>
          </a:xfrm>
          <a:solidFill>
            <a:srgbClr val="FFAE37"/>
          </a:solidFill>
        </p:grpSpPr>
        <p:sp>
          <p:nvSpPr>
            <p:cNvPr id="8" name="Oval 7"/>
            <p:cNvSpPr/>
            <p:nvPr/>
          </p:nvSpPr>
          <p:spPr bwMode="auto">
            <a:xfrm>
              <a:off x="5000628" y="1571612"/>
              <a:ext cx="1500198" cy="1428760"/>
            </a:xfrm>
            <a:prstGeom prst="ellipse">
              <a:avLst/>
            </a:prstGeom>
            <a:grp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Arial" charset="0"/>
                <a:buNone/>
                <a:tabLst/>
              </a:pPr>
              <a:endParaRPr kumimoji="0" lang="en-US" sz="1800" b="0" i="0" u="none" strike="noStrike" cap="none" normalizeH="0" baseline="0">
                <a:ln>
                  <a:noFill/>
                </a:ln>
                <a:solidFill>
                  <a:schemeClr val="bg1"/>
                </a:solidFill>
                <a:effectLst/>
                <a:latin typeface="Arial" charset="0"/>
              </a:endParaRPr>
            </a:p>
          </p:txBody>
        </p:sp>
        <p:pic>
          <p:nvPicPr>
            <p:cNvPr id="9" name="Imagen 58"/>
            <p:cNvPicPr>
              <a:picLocks noChangeAspect="1"/>
            </p:cNvPicPr>
            <p:nvPr/>
          </p:nvPicPr>
          <p:blipFill>
            <a:blip r:embed="rId4" cstate="print"/>
            <a:srcRect l="34126" r="5556" b="8974"/>
            <a:stretch>
              <a:fillRect/>
            </a:stretch>
          </p:blipFill>
          <p:spPr bwMode="auto">
            <a:xfrm>
              <a:off x="5319716" y="1885297"/>
              <a:ext cx="895358" cy="837028"/>
            </a:xfrm>
            <a:prstGeom prst="rect">
              <a:avLst/>
            </a:prstGeom>
            <a:grpFill/>
            <a:ln w="9525">
              <a:noFill/>
              <a:miter lim="800000"/>
              <a:headEnd/>
              <a:tailEnd/>
            </a:ln>
            <a:scene3d>
              <a:camera prst="orthographicFront"/>
              <a:lightRig rig="threePt" dir="t"/>
            </a:scene3d>
            <a:sp3d>
              <a:bevelT/>
            </a:sp3d>
          </p:spPr>
        </p:pic>
      </p:grpSp>
      <p:sp>
        <p:nvSpPr>
          <p:cNvPr id="10" name="TextBox 9"/>
          <p:cNvSpPr txBox="1"/>
          <p:nvPr/>
        </p:nvSpPr>
        <p:spPr>
          <a:xfrm>
            <a:off x="5175396" y="2806962"/>
            <a:ext cx="1167041" cy="584775"/>
          </a:xfrm>
          <a:prstGeom prst="rect">
            <a:avLst/>
          </a:prstGeom>
          <a:noFill/>
        </p:spPr>
        <p:txBody>
          <a:bodyPr wrap="square" rtlCol="0">
            <a:spAutoFit/>
          </a:bodyPr>
          <a:lstStyle/>
          <a:p>
            <a:r>
              <a:rPr lang="es-MX" sz="3200" dirty="0">
                <a:solidFill>
                  <a:srgbClr val="002060"/>
                </a:solidFill>
              </a:rPr>
              <a:t>(+,+)</a:t>
            </a:r>
            <a:endParaRPr lang="en-US" sz="3200" dirty="0">
              <a:solidFill>
                <a:srgbClr val="002060"/>
              </a:solidFill>
            </a:endParaRPr>
          </a:p>
        </p:txBody>
      </p:sp>
      <p:cxnSp>
        <p:nvCxnSpPr>
          <p:cNvPr id="11" name="Straight Connector 10"/>
          <p:cNvCxnSpPr/>
          <p:nvPr/>
        </p:nvCxnSpPr>
        <p:spPr bwMode="auto">
          <a:xfrm flipH="1">
            <a:off x="5123582" y="2564395"/>
            <a:ext cx="1090505" cy="1296144"/>
          </a:xfrm>
          <a:prstGeom prst="line">
            <a:avLst/>
          </a:prstGeom>
          <a:solidFill>
            <a:srgbClr val="00B8FF"/>
          </a:solidFill>
          <a:ln w="38100" cap="flat" cmpd="sng" algn="ctr">
            <a:solidFill>
              <a:srgbClr val="C00000"/>
            </a:solidFill>
            <a:prstDash val="dash"/>
            <a:round/>
            <a:headEnd type="none" w="med" len="med"/>
            <a:tailEnd type="none" w="med" len="med"/>
          </a:ln>
          <a:effectLst/>
        </p:spPr>
      </p:cxnSp>
      <p:sp>
        <p:nvSpPr>
          <p:cNvPr id="12" name="Rectangle 11"/>
          <p:cNvSpPr/>
          <p:nvPr/>
        </p:nvSpPr>
        <p:spPr>
          <a:xfrm>
            <a:off x="2939173" y="2343656"/>
            <a:ext cx="2714847" cy="461665"/>
          </a:xfrm>
          <a:prstGeom prst="rect">
            <a:avLst/>
          </a:prstGeom>
          <a:solidFill>
            <a:schemeClr val="bg1"/>
          </a:solidFill>
        </p:spPr>
        <p:style>
          <a:lnRef idx="0">
            <a:schemeClr val="accent3"/>
          </a:lnRef>
          <a:fillRef idx="3">
            <a:schemeClr val="accent3"/>
          </a:fillRef>
          <a:effectRef idx="3">
            <a:schemeClr val="accent3"/>
          </a:effectRef>
          <a:fontRef idx="minor">
            <a:schemeClr val="lt1"/>
          </a:fontRef>
        </p:style>
        <p:txBody>
          <a:bodyPr wrap="none">
            <a:spAutoFit/>
          </a:bodyPr>
          <a:lstStyle/>
          <a:p>
            <a:pPr algn="ctr"/>
            <a:r>
              <a:rPr lang="en-US" sz="2400" dirty="0">
                <a:solidFill>
                  <a:schemeClr val="tx1"/>
                </a:solidFill>
              </a:rPr>
              <a:t>Feeding interactions</a:t>
            </a:r>
          </a:p>
        </p:txBody>
      </p:sp>
      <p:sp>
        <p:nvSpPr>
          <p:cNvPr id="13" name="Rectangle 12"/>
          <p:cNvSpPr/>
          <p:nvPr/>
        </p:nvSpPr>
        <p:spPr>
          <a:xfrm>
            <a:off x="7185715" y="1973276"/>
            <a:ext cx="2581412" cy="461665"/>
          </a:xfrm>
          <a:prstGeom prst="rect">
            <a:avLst/>
          </a:prstGeom>
          <a:solidFill>
            <a:schemeClr val="bg1"/>
          </a:solidFill>
        </p:spPr>
        <p:style>
          <a:lnRef idx="0">
            <a:schemeClr val="accent3"/>
          </a:lnRef>
          <a:fillRef idx="3">
            <a:schemeClr val="accent3"/>
          </a:fillRef>
          <a:effectRef idx="3">
            <a:schemeClr val="accent3"/>
          </a:effectRef>
          <a:fontRef idx="minor">
            <a:schemeClr val="lt1"/>
          </a:fontRef>
        </p:style>
        <p:txBody>
          <a:bodyPr wrap="none">
            <a:spAutoFit/>
          </a:bodyPr>
          <a:lstStyle/>
          <a:p>
            <a:pPr algn="ctr"/>
            <a:r>
              <a:rPr lang="en-US" sz="2400" dirty="0">
                <a:solidFill>
                  <a:schemeClr val="tx1"/>
                </a:solidFill>
              </a:rPr>
              <a:t>Pollination services</a:t>
            </a:r>
          </a:p>
        </p:txBody>
      </p:sp>
      <p:sp>
        <p:nvSpPr>
          <p:cNvPr id="28" name="TextBox 27"/>
          <p:cNvSpPr txBox="1">
            <a:spLocks noChangeArrowheads="1"/>
          </p:cNvSpPr>
          <p:nvPr/>
        </p:nvSpPr>
        <p:spPr bwMode="auto">
          <a:xfrm>
            <a:off x="2364053" y="104279"/>
            <a:ext cx="7493620" cy="707886"/>
          </a:xfrm>
          <a:prstGeom prst="rect">
            <a:avLst/>
          </a:prstGeom>
          <a:noFill/>
          <a:ln w="9525">
            <a:noFill/>
            <a:miter lim="800000"/>
            <a:headEnd/>
            <a:tailEnd/>
          </a:ln>
        </p:spPr>
        <p:txBody>
          <a:bodyPr wrap="square">
            <a:spAutoFit/>
          </a:bodyPr>
          <a:lstStyle/>
          <a:p>
            <a:pPr algn="ctr"/>
            <a:r>
              <a:rPr lang="en-US" sz="4000" dirty="0">
                <a:solidFill>
                  <a:schemeClr val="tx1"/>
                </a:solidFill>
                <a:latin typeface="+mj-lt"/>
              </a:rPr>
              <a:t>Consumer-resource dynamic model</a:t>
            </a:r>
            <a:endParaRPr lang="es-ES_tradnl" sz="4000" dirty="0">
              <a:solidFill>
                <a:schemeClr val="tx1"/>
              </a:solidFill>
              <a:latin typeface="+mj-lt"/>
            </a:endParaRPr>
          </a:p>
        </p:txBody>
      </p:sp>
      <p:sp>
        <p:nvSpPr>
          <p:cNvPr id="29" name="Rectangle 28"/>
          <p:cNvSpPr/>
          <p:nvPr/>
        </p:nvSpPr>
        <p:spPr>
          <a:xfrm>
            <a:off x="241025" y="5739412"/>
            <a:ext cx="6096000" cy="646331"/>
          </a:xfrm>
          <a:prstGeom prst="rect">
            <a:avLst/>
          </a:prstGeom>
        </p:spPr>
        <p:txBody>
          <a:bodyPr>
            <a:spAutoFit/>
          </a:bodyPr>
          <a:lstStyle/>
          <a:p>
            <a:r>
              <a:rPr lang="es-ES_tradnl" dirty="0">
                <a:solidFill>
                  <a:schemeClr val="tx1"/>
                </a:solidFill>
              </a:rPr>
              <a:t>Valdovinos et al. (2013), </a:t>
            </a:r>
            <a:r>
              <a:rPr lang="es-ES_tradnl" i="1" dirty="0" err="1">
                <a:solidFill>
                  <a:schemeClr val="tx1"/>
                </a:solidFill>
              </a:rPr>
              <a:t>Oikos</a:t>
            </a:r>
            <a:endParaRPr lang="es-ES_tradnl" i="1" dirty="0">
              <a:solidFill>
                <a:schemeClr val="tx1"/>
              </a:solidFill>
            </a:endParaRPr>
          </a:p>
          <a:p>
            <a:r>
              <a:rPr lang="es-ES_tradnl" dirty="0">
                <a:solidFill>
                  <a:schemeClr val="tx1"/>
                </a:solidFill>
              </a:rPr>
              <a:t>Valdovinos et al. (2016), </a:t>
            </a:r>
            <a:r>
              <a:rPr lang="es-ES_tradnl" i="1" dirty="0" err="1">
                <a:solidFill>
                  <a:schemeClr val="tx1"/>
                </a:solidFill>
              </a:rPr>
              <a:t>Ecology</a:t>
            </a:r>
            <a:r>
              <a:rPr lang="es-ES_tradnl" i="1" dirty="0">
                <a:solidFill>
                  <a:schemeClr val="tx1"/>
                </a:solidFill>
              </a:rPr>
              <a:t> </a:t>
            </a:r>
            <a:r>
              <a:rPr lang="es-ES_tradnl" i="1" dirty="0" err="1">
                <a:solidFill>
                  <a:schemeClr val="tx1"/>
                </a:solidFill>
              </a:rPr>
              <a:t>Letters</a:t>
            </a:r>
            <a:endParaRPr lang="es-ES_tradnl" i="1" dirty="0">
              <a:solidFill>
                <a:schemeClr val="tx1"/>
              </a:solidFill>
            </a:endParaRPr>
          </a:p>
        </p:txBody>
      </p:sp>
    </p:spTree>
    <p:extLst>
      <p:ext uri="{BB962C8B-B14F-4D97-AF65-F5344CB8AC3E}">
        <p14:creationId xmlns:p14="http://schemas.microsoft.com/office/powerpoint/2010/main" val="143623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22"/>
          <p:cNvGrpSpPr/>
          <p:nvPr/>
        </p:nvGrpSpPr>
        <p:grpSpPr>
          <a:xfrm>
            <a:off x="3331718" y="2965807"/>
            <a:ext cx="1500198" cy="1428760"/>
            <a:chOff x="2738675" y="2405556"/>
            <a:chExt cx="1500198" cy="1428760"/>
          </a:xfrm>
          <a:solidFill>
            <a:srgbClr val="00CC99"/>
          </a:solidFill>
        </p:grpSpPr>
        <p:sp>
          <p:nvSpPr>
            <p:cNvPr id="22" name="Oval 21"/>
            <p:cNvSpPr/>
            <p:nvPr/>
          </p:nvSpPr>
          <p:spPr bwMode="auto">
            <a:xfrm>
              <a:off x="2738675" y="2405556"/>
              <a:ext cx="1500198" cy="1428760"/>
            </a:xfrm>
            <a:prstGeom prst="ellipse">
              <a:avLst/>
            </a:prstGeom>
            <a:grp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Arial" charset="0"/>
                <a:buNone/>
                <a:tabLst/>
              </a:pPr>
              <a:endParaRPr kumimoji="0" lang="en-US" sz="1800" b="0" i="0" u="none" strike="noStrike" cap="none" normalizeH="0" baseline="0">
                <a:ln>
                  <a:noFill/>
                </a:ln>
                <a:solidFill>
                  <a:schemeClr val="tx1"/>
                </a:solidFill>
                <a:effectLst/>
                <a:latin typeface="Arial" charset="0"/>
              </a:endParaRPr>
            </a:p>
          </p:txBody>
        </p:sp>
        <p:pic>
          <p:nvPicPr>
            <p:cNvPr id="23" name="Imagen 14"/>
            <p:cNvPicPr>
              <a:picLocks noChangeAspect="1"/>
            </p:cNvPicPr>
            <p:nvPr/>
          </p:nvPicPr>
          <p:blipFill>
            <a:blip r:embed="rId3" cstate="print"/>
            <a:srcRect/>
            <a:stretch>
              <a:fillRect/>
            </a:stretch>
          </p:blipFill>
          <p:spPr bwMode="auto">
            <a:xfrm>
              <a:off x="2950369" y="2691308"/>
              <a:ext cx="1145628" cy="864545"/>
            </a:xfrm>
            <a:prstGeom prst="rect">
              <a:avLst/>
            </a:prstGeom>
            <a:grpFill/>
            <a:ln w="9525">
              <a:noFill/>
              <a:miter lim="800000"/>
              <a:headEnd/>
              <a:tailEnd/>
            </a:ln>
            <a:scene3d>
              <a:camera prst="orthographicFront"/>
              <a:lightRig rig="threePt" dir="t"/>
            </a:scene3d>
            <a:sp3d>
              <a:bevelT/>
            </a:sp3d>
          </p:spPr>
        </p:pic>
      </p:grpSp>
      <p:grpSp>
        <p:nvGrpSpPr>
          <p:cNvPr id="15" name="Group 20"/>
          <p:cNvGrpSpPr/>
          <p:nvPr/>
        </p:nvGrpSpPr>
        <p:grpSpPr>
          <a:xfrm>
            <a:off x="6494908" y="2657794"/>
            <a:ext cx="1500198" cy="1428760"/>
            <a:chOff x="5449174" y="1549351"/>
            <a:chExt cx="1500198" cy="1428760"/>
          </a:xfrm>
          <a:solidFill>
            <a:srgbClr val="FFAE37"/>
          </a:solidFill>
        </p:grpSpPr>
        <p:sp>
          <p:nvSpPr>
            <p:cNvPr id="20" name="Oval 19"/>
            <p:cNvSpPr/>
            <p:nvPr/>
          </p:nvSpPr>
          <p:spPr bwMode="auto">
            <a:xfrm>
              <a:off x="5449174" y="1549351"/>
              <a:ext cx="1500198" cy="1428760"/>
            </a:xfrm>
            <a:prstGeom prst="ellipse">
              <a:avLst/>
            </a:prstGeom>
            <a:grp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Arial" charset="0"/>
                <a:buNone/>
                <a:tabLst/>
              </a:pPr>
              <a:endParaRPr kumimoji="0" lang="en-US" sz="1800" b="0" i="0" u="none" strike="noStrike" cap="none" normalizeH="0" baseline="0">
                <a:ln>
                  <a:noFill/>
                </a:ln>
                <a:solidFill>
                  <a:schemeClr val="tx1"/>
                </a:solidFill>
                <a:effectLst/>
                <a:latin typeface="Arial" charset="0"/>
              </a:endParaRPr>
            </a:p>
          </p:txBody>
        </p:sp>
        <p:pic>
          <p:nvPicPr>
            <p:cNvPr id="21" name="Imagen 58"/>
            <p:cNvPicPr>
              <a:picLocks noChangeAspect="1"/>
            </p:cNvPicPr>
            <p:nvPr/>
          </p:nvPicPr>
          <p:blipFill>
            <a:blip r:embed="rId4" cstate="print"/>
            <a:srcRect l="34126" r="5556" b="8974"/>
            <a:stretch>
              <a:fillRect/>
            </a:stretch>
          </p:blipFill>
          <p:spPr bwMode="auto">
            <a:xfrm>
              <a:off x="5768262" y="1863036"/>
              <a:ext cx="895358" cy="837028"/>
            </a:xfrm>
            <a:prstGeom prst="rect">
              <a:avLst/>
            </a:prstGeom>
            <a:grpFill/>
            <a:ln w="9525">
              <a:noFill/>
              <a:miter lim="800000"/>
              <a:headEnd/>
              <a:tailEnd/>
            </a:ln>
            <a:scene3d>
              <a:camera prst="orthographicFront"/>
              <a:lightRig rig="threePt" dir="t"/>
            </a:scene3d>
            <a:sp3d>
              <a:bevelT/>
            </a:sp3d>
          </p:spPr>
        </p:pic>
      </p:grpSp>
      <p:sp>
        <p:nvSpPr>
          <p:cNvPr id="16" name="Oval 15"/>
          <p:cNvSpPr/>
          <p:nvPr/>
        </p:nvSpPr>
        <p:spPr>
          <a:xfrm>
            <a:off x="2854556" y="1397704"/>
            <a:ext cx="2326563" cy="839396"/>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200" b="1" i="1" dirty="0" err="1">
                <a:solidFill>
                  <a:schemeClr val="bg1"/>
                </a:solidFill>
              </a:rPr>
              <a:t>Rewards</a:t>
            </a:r>
            <a:endParaRPr lang="en-US" sz="2400" b="1" i="1" baseline="-25000" dirty="0">
              <a:solidFill>
                <a:schemeClr val="bg1"/>
              </a:solidFill>
            </a:endParaRPr>
          </a:p>
        </p:txBody>
      </p:sp>
      <p:cxnSp>
        <p:nvCxnSpPr>
          <p:cNvPr id="17" name="Straight Arrow Connector 16"/>
          <p:cNvCxnSpPr>
            <a:stCxn id="16" idx="4"/>
          </p:cNvCxnSpPr>
          <p:nvPr/>
        </p:nvCxnSpPr>
        <p:spPr>
          <a:xfrm>
            <a:off x="4017838" y="2237100"/>
            <a:ext cx="0" cy="756640"/>
          </a:xfrm>
          <a:prstGeom prst="straightConnector1">
            <a:avLst/>
          </a:prstGeom>
          <a:ln w="57150">
            <a:solidFill>
              <a:srgbClr val="002060"/>
            </a:solidFill>
            <a:headEnd type="stealth" w="med" len="lg"/>
            <a:tailEnd type="non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20" idx="1"/>
            <a:endCxn id="16" idx="5"/>
          </p:cNvCxnSpPr>
          <p:nvPr/>
        </p:nvCxnSpPr>
        <p:spPr>
          <a:xfrm flipH="1" flipV="1">
            <a:off x="4840402" y="2114173"/>
            <a:ext cx="1874205" cy="752858"/>
          </a:xfrm>
          <a:prstGeom prst="straightConnector1">
            <a:avLst/>
          </a:prstGeom>
          <a:ln w="76200">
            <a:solidFill>
              <a:srgbClr val="C0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4818236" y="3251559"/>
            <a:ext cx="1679305" cy="366324"/>
          </a:xfrm>
          <a:prstGeom prst="straightConnector1">
            <a:avLst/>
          </a:prstGeom>
          <a:ln w="76200">
            <a:solidFill>
              <a:schemeClr val="tx1"/>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4334669" y="2851449"/>
            <a:ext cx="6889792" cy="3150071"/>
            <a:chOff x="4334669" y="2492633"/>
            <a:chExt cx="6889792" cy="3150071"/>
          </a:xfrm>
        </p:grpSpPr>
        <p:grpSp>
          <p:nvGrpSpPr>
            <p:cNvPr id="3" name="Group 2"/>
            <p:cNvGrpSpPr/>
            <p:nvPr/>
          </p:nvGrpSpPr>
          <p:grpSpPr>
            <a:xfrm>
              <a:off x="4334669" y="3506926"/>
              <a:ext cx="3988302" cy="2135778"/>
              <a:chOff x="3431843" y="4348916"/>
              <a:chExt cx="3988302" cy="2135778"/>
            </a:xfrm>
          </p:grpSpPr>
          <p:grpSp>
            <p:nvGrpSpPr>
              <p:cNvPr id="4" name="Group 3"/>
              <p:cNvGrpSpPr/>
              <p:nvPr/>
            </p:nvGrpSpPr>
            <p:grpSpPr>
              <a:xfrm>
                <a:off x="3431843" y="4348916"/>
                <a:ext cx="2379938" cy="2135778"/>
                <a:chOff x="3431843" y="4348916"/>
                <a:chExt cx="2379938" cy="2135778"/>
              </a:xfrm>
            </p:grpSpPr>
            <p:grpSp>
              <p:nvGrpSpPr>
                <p:cNvPr id="9" name="Group 8"/>
                <p:cNvGrpSpPr/>
                <p:nvPr/>
              </p:nvGrpSpPr>
              <p:grpSpPr>
                <a:xfrm>
                  <a:off x="3431843" y="5055934"/>
                  <a:ext cx="1500198" cy="1428760"/>
                  <a:chOff x="2640586" y="4792033"/>
                  <a:chExt cx="1500198" cy="1428760"/>
                </a:xfrm>
              </p:grpSpPr>
              <p:sp>
                <p:nvSpPr>
                  <p:cNvPr id="11" name="Oval 10"/>
                  <p:cNvSpPr/>
                  <p:nvPr/>
                </p:nvSpPr>
                <p:spPr bwMode="auto">
                  <a:xfrm>
                    <a:off x="2640586" y="4792033"/>
                    <a:ext cx="1500198" cy="1428760"/>
                  </a:xfrm>
                  <a:prstGeom prst="ellipse">
                    <a:avLst/>
                  </a:prstGeom>
                  <a:solidFill>
                    <a:srgbClr val="00CC99"/>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Arial" charset="0"/>
                      <a:buNone/>
                      <a:tabLst/>
                    </a:pPr>
                    <a:endParaRPr kumimoji="0" lang="en-US" sz="1800" b="0" i="0" u="none" strike="noStrike" cap="none" normalizeH="0" baseline="0">
                      <a:ln>
                        <a:noFill/>
                      </a:ln>
                      <a:solidFill>
                        <a:schemeClr val="bg1"/>
                      </a:solidFill>
                      <a:effectLst/>
                      <a:latin typeface="Arial" charset="0"/>
                    </a:endParaRPr>
                  </a:p>
                </p:txBody>
              </p:sp>
              <p:pic>
                <p:nvPicPr>
                  <p:cNvPr id="12" name="Imagen 12"/>
                  <p:cNvPicPr>
                    <a:picLocks noChangeAspect="1"/>
                  </p:cNvPicPr>
                  <p:nvPr/>
                </p:nvPicPr>
                <p:blipFill>
                  <a:blip r:embed="rId5" cstate="print"/>
                  <a:srcRect/>
                  <a:stretch>
                    <a:fillRect/>
                  </a:stretch>
                </p:blipFill>
                <p:spPr bwMode="auto">
                  <a:xfrm>
                    <a:off x="2873041" y="5085184"/>
                    <a:ext cx="1050887" cy="900761"/>
                  </a:xfrm>
                  <a:prstGeom prst="rect">
                    <a:avLst/>
                  </a:prstGeom>
                  <a:solidFill>
                    <a:srgbClr val="00CC99"/>
                  </a:solidFill>
                  <a:ln w="9525">
                    <a:noFill/>
                    <a:miter lim="800000"/>
                    <a:headEnd/>
                    <a:tailEnd/>
                  </a:ln>
                  <a:scene3d>
                    <a:camera prst="orthographicFront"/>
                    <a:lightRig rig="threePt" dir="t"/>
                  </a:scene3d>
                  <a:sp3d>
                    <a:bevelT/>
                  </a:sp3d>
                </p:spPr>
              </p:pic>
            </p:grpSp>
            <p:cxnSp>
              <p:nvCxnSpPr>
                <p:cNvPr id="10" name="Straight Arrow Connector 9"/>
                <p:cNvCxnSpPr>
                  <a:stCxn id="20" idx="3"/>
                  <a:endCxn id="11" idx="7"/>
                </p:cNvCxnSpPr>
                <p:nvPr/>
              </p:nvCxnSpPr>
              <p:spPr>
                <a:xfrm flipH="1">
                  <a:off x="4712342" y="4348916"/>
                  <a:ext cx="1099439" cy="916255"/>
                </a:xfrm>
                <a:prstGeom prst="straightConnector1">
                  <a:avLst/>
                </a:prstGeom>
                <a:ln w="12700">
                  <a:solidFill>
                    <a:schemeClr val="tx1"/>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4932041" y="5661295"/>
                <a:ext cx="2488104" cy="587417"/>
                <a:chOff x="3855717" y="5217847"/>
                <a:chExt cx="2488104" cy="587417"/>
              </a:xfrm>
            </p:grpSpPr>
            <p:cxnSp>
              <p:nvCxnSpPr>
                <p:cNvPr id="7" name="Straight Arrow Connector 6"/>
                <p:cNvCxnSpPr/>
                <p:nvPr/>
              </p:nvCxnSpPr>
              <p:spPr>
                <a:xfrm flipH="1" flipV="1">
                  <a:off x="3855717" y="5433477"/>
                  <a:ext cx="1018477" cy="21711"/>
                </a:xfrm>
                <a:prstGeom prst="straightConnector1">
                  <a:avLst/>
                </a:prstGeom>
                <a:ln w="57150">
                  <a:solidFill>
                    <a:srgbClr val="002060"/>
                  </a:solidFill>
                  <a:headEnd type="stealth" w="med" len="lg"/>
                  <a:tailEnd type="none" w="lg" len="lg"/>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4860032" y="5217847"/>
                  <a:ext cx="1483789" cy="587417"/>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i="1" dirty="0" err="1">
                      <a:solidFill>
                        <a:schemeClr val="bg1"/>
                      </a:solidFill>
                    </a:rPr>
                    <a:t>Rewards</a:t>
                  </a:r>
                  <a:endParaRPr lang="en-US" sz="1400" i="1" baseline="-25000" dirty="0">
                    <a:solidFill>
                      <a:schemeClr val="bg1"/>
                    </a:solidFill>
                  </a:endParaRPr>
                </a:p>
              </p:txBody>
            </p:sp>
          </p:grpSp>
          <p:cxnSp>
            <p:nvCxnSpPr>
              <p:cNvPr id="6" name="Straight Arrow Connector 5"/>
              <p:cNvCxnSpPr>
                <a:stCxn id="8" idx="0"/>
              </p:cNvCxnSpPr>
              <p:nvPr/>
            </p:nvCxnSpPr>
            <p:spPr>
              <a:xfrm flipH="1" flipV="1">
                <a:off x="6516216" y="4569728"/>
                <a:ext cx="162035" cy="1091567"/>
              </a:xfrm>
              <a:prstGeom prst="straightConnector1">
                <a:avLst/>
              </a:prstGeom>
              <a:ln w="9525">
                <a:solidFill>
                  <a:srgbClr val="C00000"/>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grpSp>
        <p:sp>
          <p:nvSpPr>
            <p:cNvPr id="26" name="TextBox 25"/>
            <p:cNvSpPr txBox="1">
              <a:spLocks noChangeArrowheads="1"/>
            </p:cNvSpPr>
            <p:nvPr/>
          </p:nvSpPr>
          <p:spPr bwMode="auto">
            <a:xfrm>
              <a:off x="8033866" y="2492633"/>
              <a:ext cx="3190595" cy="1508105"/>
            </a:xfrm>
            <a:prstGeom prst="rect">
              <a:avLst/>
            </a:prstGeom>
            <a:solidFill>
              <a:schemeClr val="bg1"/>
            </a:solidFill>
            <a:ln w="9525">
              <a:noFill/>
              <a:miter lim="800000"/>
              <a:headEnd/>
              <a:tailEnd/>
            </a:ln>
            <a:effectLst>
              <a:glow rad="228600">
                <a:schemeClr val="accent3">
                  <a:satMod val="175000"/>
                  <a:alpha val="40000"/>
                </a:schemeClr>
              </a:glow>
            </a:effectLst>
          </p:spPr>
          <p:txBody>
            <a:bodyPr wrap="square">
              <a:spAutoFit/>
            </a:bodyPr>
            <a:lstStyle/>
            <a:p>
              <a:pPr algn="ctr"/>
              <a:r>
                <a:rPr lang="es-ES_tradnl" sz="3200" dirty="0" err="1">
                  <a:solidFill>
                    <a:schemeClr val="tx1"/>
                  </a:solidFill>
                </a:rPr>
                <a:t>Adaptive</a:t>
              </a:r>
              <a:r>
                <a:rPr lang="es-ES_tradnl" sz="3200" dirty="0">
                  <a:solidFill>
                    <a:schemeClr val="tx1"/>
                  </a:solidFill>
                </a:rPr>
                <a:t> </a:t>
              </a:r>
              <a:r>
                <a:rPr lang="es-ES_tradnl" sz="3200" dirty="0" err="1">
                  <a:solidFill>
                    <a:schemeClr val="tx1"/>
                  </a:solidFill>
                </a:rPr>
                <a:t>Forager</a:t>
              </a:r>
              <a:endParaRPr lang="es-ES_tradnl" sz="2000" dirty="0">
                <a:solidFill>
                  <a:schemeClr val="tx1"/>
                </a:solidFill>
              </a:endParaRPr>
            </a:p>
            <a:p>
              <a:pPr algn="ctr"/>
              <a:r>
                <a:rPr lang="es-ES_tradnl" sz="2000" dirty="0" err="1"/>
                <a:t>Assigns</a:t>
              </a:r>
              <a:r>
                <a:rPr lang="es-ES_tradnl" sz="2000" dirty="0"/>
                <a:t> </a:t>
              </a:r>
              <a:r>
                <a:rPr lang="es-ES_tradnl" sz="2000" dirty="0" err="1"/>
                <a:t>higher</a:t>
              </a:r>
              <a:r>
                <a:rPr lang="es-ES_tradnl" sz="2000" dirty="0"/>
                <a:t> </a:t>
              </a:r>
              <a:r>
                <a:rPr lang="es-ES_tradnl" sz="2000" dirty="0" err="1"/>
                <a:t>foraging</a:t>
              </a:r>
              <a:r>
                <a:rPr lang="es-ES_tradnl" sz="2000" dirty="0"/>
                <a:t> </a:t>
              </a:r>
              <a:r>
                <a:rPr lang="es-ES_tradnl" sz="2000" dirty="0" err="1"/>
                <a:t>effort</a:t>
              </a:r>
              <a:r>
                <a:rPr lang="es-ES_tradnl" sz="2000" dirty="0"/>
                <a:t> to </a:t>
              </a:r>
              <a:r>
                <a:rPr lang="es-ES_tradnl" sz="2000" dirty="0" err="1"/>
                <a:t>plants</a:t>
              </a:r>
              <a:r>
                <a:rPr lang="es-ES_tradnl" sz="2000" dirty="0"/>
                <a:t> </a:t>
              </a:r>
              <a:r>
                <a:rPr lang="es-ES_tradnl" sz="2000" dirty="0" err="1"/>
                <a:t>with</a:t>
              </a:r>
              <a:r>
                <a:rPr lang="es-ES_tradnl" sz="2000" dirty="0"/>
                <a:t> more floral </a:t>
              </a:r>
              <a:r>
                <a:rPr lang="es-ES_tradnl" sz="2000" dirty="0" err="1"/>
                <a:t>rewards</a:t>
              </a:r>
              <a:endParaRPr lang="es-ES_tradnl" sz="2000" dirty="0">
                <a:solidFill>
                  <a:schemeClr val="tx1"/>
                </a:solidFill>
              </a:endParaRPr>
            </a:p>
          </p:txBody>
        </p:sp>
      </p:grpSp>
      <p:sp>
        <p:nvSpPr>
          <p:cNvPr id="27" name="TextBox 26"/>
          <p:cNvSpPr txBox="1">
            <a:spLocks noChangeArrowheads="1"/>
          </p:cNvSpPr>
          <p:nvPr/>
        </p:nvSpPr>
        <p:spPr bwMode="auto">
          <a:xfrm>
            <a:off x="5223703" y="1741676"/>
            <a:ext cx="1894727" cy="707886"/>
          </a:xfrm>
          <a:prstGeom prst="rect">
            <a:avLst/>
          </a:prstGeom>
          <a:noFill/>
          <a:ln w="9525">
            <a:noFill/>
            <a:miter lim="800000"/>
            <a:headEnd/>
            <a:tailEnd/>
          </a:ln>
        </p:spPr>
        <p:txBody>
          <a:bodyPr wrap="square">
            <a:spAutoFit/>
          </a:bodyPr>
          <a:lstStyle/>
          <a:p>
            <a:pPr algn="ctr"/>
            <a:r>
              <a:rPr lang="es-ES_tradnl" sz="2000" dirty="0" err="1">
                <a:solidFill>
                  <a:srgbClr val="FF0000"/>
                </a:solidFill>
              </a:rPr>
              <a:t>rewards</a:t>
            </a:r>
            <a:r>
              <a:rPr lang="es-ES_tradnl" sz="2000" dirty="0">
                <a:solidFill>
                  <a:srgbClr val="FF0000"/>
                </a:solidFill>
              </a:rPr>
              <a:t> </a:t>
            </a:r>
            <a:r>
              <a:rPr lang="es-ES_tradnl" sz="2000" dirty="0" err="1">
                <a:solidFill>
                  <a:srgbClr val="FF0000"/>
                </a:solidFill>
              </a:rPr>
              <a:t>consumption</a:t>
            </a:r>
            <a:endParaRPr lang="es-ES_tradnl" sz="2000" dirty="0">
              <a:solidFill>
                <a:srgbClr val="FF0000"/>
              </a:solidFill>
            </a:endParaRPr>
          </a:p>
        </p:txBody>
      </p:sp>
      <p:sp>
        <p:nvSpPr>
          <p:cNvPr id="28" name="TextBox 27"/>
          <p:cNvSpPr txBox="1">
            <a:spLocks noChangeArrowheads="1"/>
          </p:cNvSpPr>
          <p:nvPr/>
        </p:nvSpPr>
        <p:spPr bwMode="auto">
          <a:xfrm>
            <a:off x="4671894" y="2847373"/>
            <a:ext cx="1844653" cy="400110"/>
          </a:xfrm>
          <a:prstGeom prst="rect">
            <a:avLst/>
          </a:prstGeom>
          <a:noFill/>
          <a:ln w="9525">
            <a:noFill/>
            <a:miter lim="800000"/>
            <a:headEnd/>
            <a:tailEnd/>
          </a:ln>
        </p:spPr>
        <p:txBody>
          <a:bodyPr wrap="square">
            <a:spAutoFit/>
          </a:bodyPr>
          <a:lstStyle/>
          <a:p>
            <a:pPr algn="ctr"/>
            <a:r>
              <a:rPr lang="es-ES_tradnl" sz="2000" dirty="0" err="1"/>
              <a:t>pollination</a:t>
            </a:r>
            <a:endParaRPr lang="es-ES_tradnl" sz="2000" dirty="0"/>
          </a:p>
        </p:txBody>
      </p:sp>
      <p:sp>
        <p:nvSpPr>
          <p:cNvPr id="31" name="TextBox 30"/>
          <p:cNvSpPr txBox="1">
            <a:spLocks noChangeArrowheads="1"/>
          </p:cNvSpPr>
          <p:nvPr/>
        </p:nvSpPr>
        <p:spPr bwMode="auto">
          <a:xfrm>
            <a:off x="2383973" y="2489294"/>
            <a:ext cx="1844653" cy="400110"/>
          </a:xfrm>
          <a:prstGeom prst="rect">
            <a:avLst/>
          </a:prstGeom>
          <a:noFill/>
          <a:ln w="9525">
            <a:noFill/>
            <a:miter lim="800000"/>
            <a:headEnd/>
            <a:tailEnd/>
          </a:ln>
        </p:spPr>
        <p:txBody>
          <a:bodyPr wrap="square">
            <a:spAutoFit/>
          </a:bodyPr>
          <a:lstStyle/>
          <a:p>
            <a:pPr algn="ctr"/>
            <a:r>
              <a:rPr lang="es-ES_tradnl" sz="2000" dirty="0" err="1">
                <a:solidFill>
                  <a:schemeClr val="tx2">
                    <a:lumMod val="75000"/>
                  </a:schemeClr>
                </a:solidFill>
              </a:rPr>
              <a:t>production</a:t>
            </a:r>
            <a:endParaRPr lang="es-ES_tradnl" sz="2000" dirty="0">
              <a:solidFill>
                <a:schemeClr val="tx2">
                  <a:lumMod val="75000"/>
                </a:schemeClr>
              </a:solidFill>
            </a:endParaRPr>
          </a:p>
        </p:txBody>
      </p:sp>
      <p:sp>
        <p:nvSpPr>
          <p:cNvPr id="38" name="Rectangle 37"/>
          <p:cNvSpPr/>
          <p:nvPr/>
        </p:nvSpPr>
        <p:spPr>
          <a:xfrm>
            <a:off x="241025" y="5739412"/>
            <a:ext cx="6096000" cy="646331"/>
          </a:xfrm>
          <a:prstGeom prst="rect">
            <a:avLst/>
          </a:prstGeom>
        </p:spPr>
        <p:txBody>
          <a:bodyPr>
            <a:spAutoFit/>
          </a:bodyPr>
          <a:lstStyle/>
          <a:p>
            <a:r>
              <a:rPr lang="es-ES_tradnl" dirty="0">
                <a:solidFill>
                  <a:schemeClr val="tx1"/>
                </a:solidFill>
              </a:rPr>
              <a:t>Valdovinos et al. (2013), </a:t>
            </a:r>
            <a:r>
              <a:rPr lang="es-ES_tradnl" i="1" dirty="0" err="1">
                <a:solidFill>
                  <a:schemeClr val="tx1"/>
                </a:solidFill>
              </a:rPr>
              <a:t>Oikos</a:t>
            </a:r>
            <a:endParaRPr lang="es-ES_tradnl" i="1" dirty="0">
              <a:solidFill>
                <a:schemeClr val="tx1"/>
              </a:solidFill>
            </a:endParaRPr>
          </a:p>
          <a:p>
            <a:r>
              <a:rPr lang="es-ES_tradnl" dirty="0">
                <a:solidFill>
                  <a:schemeClr val="tx1"/>
                </a:solidFill>
              </a:rPr>
              <a:t>Valdovinos et al. (2016), </a:t>
            </a:r>
            <a:r>
              <a:rPr lang="es-ES_tradnl" i="1" dirty="0" err="1">
                <a:solidFill>
                  <a:schemeClr val="tx1"/>
                </a:solidFill>
              </a:rPr>
              <a:t>Ecology</a:t>
            </a:r>
            <a:r>
              <a:rPr lang="es-ES_tradnl" i="1" dirty="0">
                <a:solidFill>
                  <a:schemeClr val="tx1"/>
                </a:solidFill>
              </a:rPr>
              <a:t> </a:t>
            </a:r>
            <a:r>
              <a:rPr lang="es-ES_tradnl" i="1" dirty="0" err="1">
                <a:solidFill>
                  <a:schemeClr val="tx1"/>
                </a:solidFill>
              </a:rPr>
              <a:t>Letters</a:t>
            </a:r>
            <a:endParaRPr lang="es-ES_tradnl" i="1" dirty="0">
              <a:solidFill>
                <a:schemeClr val="tx1"/>
              </a:solidFill>
            </a:endParaRPr>
          </a:p>
        </p:txBody>
      </p:sp>
      <p:sp>
        <p:nvSpPr>
          <p:cNvPr id="33" name="TextBox 32"/>
          <p:cNvSpPr txBox="1">
            <a:spLocks noChangeArrowheads="1"/>
          </p:cNvSpPr>
          <p:nvPr/>
        </p:nvSpPr>
        <p:spPr bwMode="auto">
          <a:xfrm>
            <a:off x="2364053" y="104279"/>
            <a:ext cx="7493620" cy="707886"/>
          </a:xfrm>
          <a:prstGeom prst="rect">
            <a:avLst/>
          </a:prstGeom>
          <a:noFill/>
          <a:ln w="9525">
            <a:noFill/>
            <a:miter lim="800000"/>
            <a:headEnd/>
            <a:tailEnd/>
          </a:ln>
        </p:spPr>
        <p:txBody>
          <a:bodyPr wrap="square">
            <a:spAutoFit/>
          </a:bodyPr>
          <a:lstStyle/>
          <a:p>
            <a:pPr algn="ctr"/>
            <a:r>
              <a:rPr lang="en-US" sz="4000" dirty="0">
                <a:solidFill>
                  <a:schemeClr val="tx1"/>
                </a:solidFill>
                <a:latin typeface="+mj-lt"/>
              </a:rPr>
              <a:t>Consumer-resource dynamic model</a:t>
            </a:r>
            <a:endParaRPr lang="es-ES_tradnl" sz="4000" dirty="0">
              <a:solidFill>
                <a:schemeClr val="tx1"/>
              </a:solidFill>
              <a:latin typeface="+mj-lt"/>
            </a:endParaRPr>
          </a:p>
        </p:txBody>
      </p:sp>
      <p:sp>
        <p:nvSpPr>
          <p:cNvPr id="29" name="Rectangle 28">
            <a:extLst>
              <a:ext uri="{FF2B5EF4-FFF2-40B4-BE49-F238E27FC236}">
                <a16:creationId xmlns:a16="http://schemas.microsoft.com/office/drawing/2014/main" id="{58DDB343-35E0-459E-B837-59CD440DFC50}"/>
              </a:ext>
            </a:extLst>
          </p:cNvPr>
          <p:cNvSpPr/>
          <p:nvPr/>
        </p:nvSpPr>
        <p:spPr>
          <a:xfrm>
            <a:off x="1415628" y="3488352"/>
            <a:ext cx="1705965" cy="523220"/>
          </a:xfrm>
          <a:prstGeom prst="rect">
            <a:avLst/>
          </a:prstGeom>
        </p:spPr>
        <p:txBody>
          <a:bodyPr wrap="square">
            <a:spAutoFit/>
          </a:bodyPr>
          <a:lstStyle/>
          <a:p>
            <a:r>
              <a:rPr lang="en-US" sz="2800">
                <a:solidFill>
                  <a:schemeClr val="tx1"/>
                </a:solidFill>
              </a:rPr>
              <a:t>For plants</a:t>
            </a:r>
            <a:endParaRPr lang="en-US" sz="2800" i="1">
              <a:solidFill>
                <a:schemeClr val="tx1"/>
              </a:solidFill>
            </a:endParaRPr>
          </a:p>
        </p:txBody>
      </p:sp>
    </p:spTree>
    <p:extLst>
      <p:ext uri="{BB962C8B-B14F-4D97-AF65-F5344CB8AC3E}">
        <p14:creationId xmlns:p14="http://schemas.microsoft.com/office/powerpoint/2010/main" val="2829203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4007768" y="1888521"/>
            <a:ext cx="4186304" cy="3784171"/>
            <a:chOff x="2483768" y="1218456"/>
            <a:chExt cx="4186304" cy="3784171"/>
          </a:xfrm>
        </p:grpSpPr>
        <p:pic>
          <p:nvPicPr>
            <p:cNvPr id="12" name="Picture 11" descr="images.jpg"/>
            <p:cNvPicPr>
              <a:picLocks noChangeAspect="1"/>
            </p:cNvPicPr>
            <p:nvPr/>
          </p:nvPicPr>
          <p:blipFill>
            <a:blip r:embed="rId3" cstate="print"/>
            <a:stretch>
              <a:fillRect/>
            </a:stretch>
          </p:blipFill>
          <p:spPr>
            <a:xfrm>
              <a:off x="2504001" y="1268761"/>
              <a:ext cx="914400" cy="684917"/>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descr="flower23.jpg"/>
            <p:cNvPicPr>
              <a:picLocks noChangeAspect="1"/>
            </p:cNvPicPr>
            <p:nvPr/>
          </p:nvPicPr>
          <p:blipFill>
            <a:blip r:embed="rId4" cstate="print"/>
            <a:stretch>
              <a:fillRect/>
            </a:stretch>
          </p:blipFill>
          <p:spPr>
            <a:xfrm>
              <a:off x="2504001" y="2155901"/>
              <a:ext cx="914400" cy="698601"/>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 name="Imagen 14"/>
            <p:cNvPicPr>
              <a:picLocks noChangeAspect="1"/>
            </p:cNvPicPr>
            <p:nvPr/>
          </p:nvPicPr>
          <p:blipFill>
            <a:blip r:embed="rId5" cstate="print"/>
            <a:srcRect r="21641"/>
            <a:stretch>
              <a:fillRect/>
            </a:stretch>
          </p:blipFill>
          <p:spPr bwMode="auto">
            <a:xfrm>
              <a:off x="2483768" y="3058411"/>
              <a:ext cx="914400" cy="88063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5" name="Picture 14" descr="Bombus_fraternus,_back,I_SD10862.jpg"/>
            <p:cNvPicPr>
              <a:picLocks noChangeAspect="1"/>
            </p:cNvPicPr>
            <p:nvPr/>
          </p:nvPicPr>
          <p:blipFill>
            <a:blip r:embed="rId6" cstate="print"/>
            <a:stretch>
              <a:fillRect/>
            </a:stretch>
          </p:blipFill>
          <p:spPr>
            <a:xfrm>
              <a:off x="5535934" y="1218456"/>
              <a:ext cx="1134138" cy="91440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6" name="Picture 15" descr="mariposa-oruga-transparente.jpg"/>
            <p:cNvPicPr>
              <a:picLocks noChangeAspect="1"/>
            </p:cNvPicPr>
            <p:nvPr/>
          </p:nvPicPr>
          <p:blipFill>
            <a:blip r:embed="rId7" cstate="print"/>
            <a:srcRect l="6615" t="4234"/>
            <a:stretch>
              <a:fillRect/>
            </a:stretch>
          </p:blipFill>
          <p:spPr>
            <a:xfrm>
              <a:off x="5553100" y="3072659"/>
              <a:ext cx="914400" cy="732593"/>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Imagen 58"/>
            <p:cNvPicPr>
              <a:picLocks noChangeAspect="1"/>
            </p:cNvPicPr>
            <p:nvPr/>
          </p:nvPicPr>
          <p:blipFill>
            <a:blip r:embed="rId8" cstate="print"/>
            <a:srcRect l="34126" r="5556" b="8974"/>
            <a:stretch>
              <a:fillRect/>
            </a:stretch>
          </p:blipFill>
          <p:spPr bwMode="auto">
            <a:xfrm>
              <a:off x="5565975" y="2155901"/>
              <a:ext cx="914400" cy="854829"/>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8" name="Imagen 13"/>
            <p:cNvPicPr>
              <a:picLocks noChangeAspect="1"/>
            </p:cNvPicPr>
            <p:nvPr/>
          </p:nvPicPr>
          <p:blipFill>
            <a:blip r:embed="rId9" cstate="print"/>
            <a:srcRect/>
            <a:stretch>
              <a:fillRect/>
            </a:stretch>
          </p:blipFill>
          <p:spPr bwMode="auto">
            <a:xfrm>
              <a:off x="5645437" y="4071653"/>
              <a:ext cx="914400" cy="91440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9" name="Imagen 12"/>
            <p:cNvPicPr>
              <a:picLocks noChangeAspect="1"/>
            </p:cNvPicPr>
            <p:nvPr/>
          </p:nvPicPr>
          <p:blipFill>
            <a:blip r:embed="rId10" cstate="print"/>
            <a:srcRect/>
            <a:stretch>
              <a:fillRect/>
            </a:stretch>
          </p:blipFill>
          <p:spPr bwMode="auto">
            <a:xfrm>
              <a:off x="2522121" y="4218856"/>
              <a:ext cx="914400" cy="783771"/>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20" name="Straight Connector 19"/>
            <p:cNvCxnSpPr>
              <a:stCxn id="12" idx="6"/>
            </p:cNvCxnSpPr>
            <p:nvPr/>
          </p:nvCxnSpPr>
          <p:spPr bwMode="auto">
            <a:xfrm flipV="1">
              <a:off x="3418401" y="1611219"/>
              <a:ext cx="2163224" cy="1"/>
            </a:xfrm>
            <a:prstGeom prst="line">
              <a:avLst/>
            </a:prstGeom>
            <a:solidFill>
              <a:srgbClr val="00B8FF"/>
            </a:solidFill>
            <a:ln w="57150" cap="flat" cmpd="sng" algn="ctr">
              <a:solidFill>
                <a:schemeClr val="tx1"/>
              </a:solidFill>
              <a:prstDash val="solid"/>
              <a:round/>
              <a:headEnd type="none" w="med" len="med"/>
              <a:tailEnd type="none" w="med" len="med"/>
            </a:ln>
            <a:effectLst/>
          </p:spPr>
        </p:cxnSp>
        <p:cxnSp>
          <p:nvCxnSpPr>
            <p:cNvPr id="21" name="Straight Connector 20"/>
            <p:cNvCxnSpPr>
              <a:stCxn id="12" idx="6"/>
            </p:cNvCxnSpPr>
            <p:nvPr/>
          </p:nvCxnSpPr>
          <p:spPr bwMode="auto">
            <a:xfrm>
              <a:off x="3418401" y="1611220"/>
              <a:ext cx="2227036" cy="893981"/>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22" name="Straight Connector 21"/>
            <p:cNvCxnSpPr>
              <a:stCxn id="12" idx="6"/>
              <a:endCxn id="16" idx="2"/>
            </p:cNvCxnSpPr>
            <p:nvPr/>
          </p:nvCxnSpPr>
          <p:spPr bwMode="auto">
            <a:xfrm>
              <a:off x="3418401" y="1611220"/>
              <a:ext cx="2134699" cy="1827736"/>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23" name="Straight Connector 22"/>
            <p:cNvCxnSpPr>
              <a:stCxn id="12" idx="6"/>
              <a:endCxn id="18" idx="2"/>
            </p:cNvCxnSpPr>
            <p:nvPr/>
          </p:nvCxnSpPr>
          <p:spPr bwMode="auto">
            <a:xfrm>
              <a:off x="3418401" y="1611220"/>
              <a:ext cx="2227036" cy="2917633"/>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24" name="Straight Connector 23"/>
            <p:cNvCxnSpPr>
              <a:stCxn id="15" idx="2"/>
              <a:endCxn id="13" idx="6"/>
            </p:cNvCxnSpPr>
            <p:nvPr/>
          </p:nvCxnSpPr>
          <p:spPr bwMode="auto">
            <a:xfrm flipH="1">
              <a:off x="3418401" y="1675656"/>
              <a:ext cx="2117533" cy="829546"/>
            </a:xfrm>
            <a:prstGeom prst="line">
              <a:avLst/>
            </a:prstGeom>
            <a:solidFill>
              <a:srgbClr val="00B8FF"/>
            </a:solidFill>
            <a:ln w="57150" cap="flat" cmpd="sng" algn="ctr">
              <a:solidFill>
                <a:schemeClr val="tx1"/>
              </a:solidFill>
              <a:prstDash val="solid"/>
              <a:round/>
              <a:headEnd type="none" w="med" len="med"/>
              <a:tailEnd type="none" w="med" len="med"/>
            </a:ln>
            <a:effectLst/>
          </p:spPr>
        </p:cxnSp>
        <p:cxnSp>
          <p:nvCxnSpPr>
            <p:cNvPr id="25" name="Straight Connector 24"/>
            <p:cNvCxnSpPr>
              <a:stCxn id="17" idx="2"/>
            </p:cNvCxnSpPr>
            <p:nvPr/>
          </p:nvCxnSpPr>
          <p:spPr bwMode="auto">
            <a:xfrm flipH="1" flipV="1">
              <a:off x="3275856" y="2491910"/>
              <a:ext cx="2290119" cy="91406"/>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26" name="Straight Connector 25"/>
            <p:cNvCxnSpPr>
              <a:stCxn id="15" idx="2"/>
            </p:cNvCxnSpPr>
            <p:nvPr/>
          </p:nvCxnSpPr>
          <p:spPr bwMode="auto">
            <a:xfrm flipH="1">
              <a:off x="3302610" y="1675656"/>
              <a:ext cx="2233324" cy="1548475"/>
            </a:xfrm>
            <a:prstGeom prst="line">
              <a:avLst/>
            </a:prstGeom>
            <a:solidFill>
              <a:srgbClr val="00B8FF"/>
            </a:solidFill>
            <a:ln w="57150" cap="flat" cmpd="sng" algn="ctr">
              <a:solidFill>
                <a:schemeClr val="tx1"/>
              </a:solidFill>
              <a:prstDash val="solid"/>
              <a:round/>
              <a:headEnd type="none" w="med" len="med"/>
              <a:tailEnd type="none" w="med" len="med"/>
            </a:ln>
            <a:effectLst/>
          </p:spPr>
        </p:cxnSp>
        <p:cxnSp>
          <p:nvCxnSpPr>
            <p:cNvPr id="27" name="Straight Connector 26"/>
            <p:cNvCxnSpPr>
              <a:stCxn id="15" idx="2"/>
              <a:endCxn id="19" idx="7"/>
            </p:cNvCxnSpPr>
            <p:nvPr/>
          </p:nvCxnSpPr>
          <p:spPr bwMode="auto">
            <a:xfrm flipH="1">
              <a:off x="3302610" y="1675656"/>
              <a:ext cx="2233324" cy="2657981"/>
            </a:xfrm>
            <a:prstGeom prst="line">
              <a:avLst/>
            </a:prstGeom>
            <a:solidFill>
              <a:srgbClr val="00B8FF"/>
            </a:solidFill>
            <a:ln w="57150" cap="flat" cmpd="sng" algn="ctr">
              <a:solidFill>
                <a:schemeClr val="tx1"/>
              </a:solidFill>
              <a:prstDash val="solid"/>
              <a:round/>
              <a:headEnd type="none" w="med" len="med"/>
              <a:tailEnd type="none" w="med" len="med"/>
            </a:ln>
            <a:effectLst/>
          </p:spPr>
        </p:cxnSp>
      </p:grpSp>
      <p:sp>
        <p:nvSpPr>
          <p:cNvPr id="31" name="TextBox 30">
            <a:extLst>
              <a:ext uri="{FF2B5EF4-FFF2-40B4-BE49-F238E27FC236}">
                <a16:creationId xmlns:a16="http://schemas.microsoft.com/office/drawing/2014/main" id="{204868B7-3574-48BB-AF84-7103FAEE3CD7}"/>
              </a:ext>
            </a:extLst>
          </p:cNvPr>
          <p:cNvSpPr txBox="1">
            <a:spLocks noChangeArrowheads="1"/>
          </p:cNvSpPr>
          <p:nvPr/>
        </p:nvSpPr>
        <p:spPr bwMode="auto">
          <a:xfrm>
            <a:off x="2364053" y="104279"/>
            <a:ext cx="7493620" cy="707886"/>
          </a:xfrm>
          <a:prstGeom prst="rect">
            <a:avLst/>
          </a:prstGeom>
          <a:noFill/>
          <a:ln w="9525">
            <a:noFill/>
            <a:miter lim="800000"/>
            <a:headEnd/>
            <a:tailEnd/>
          </a:ln>
        </p:spPr>
        <p:txBody>
          <a:bodyPr wrap="square">
            <a:spAutoFit/>
          </a:bodyPr>
          <a:lstStyle/>
          <a:p>
            <a:pPr algn="ctr"/>
            <a:r>
              <a:rPr lang="en-US" sz="4000" dirty="0">
                <a:solidFill>
                  <a:schemeClr val="tx1"/>
                </a:solidFill>
                <a:latin typeface="+mj-lt"/>
              </a:rPr>
              <a:t>Consumer-resource dynamic model</a:t>
            </a:r>
            <a:endParaRPr lang="es-ES_tradnl" sz="4000" dirty="0">
              <a:solidFill>
                <a:schemeClr val="tx1"/>
              </a:solidFill>
              <a:latin typeface="+mj-lt"/>
            </a:endParaRPr>
          </a:p>
        </p:txBody>
      </p:sp>
      <p:sp>
        <p:nvSpPr>
          <p:cNvPr id="2" name="TextBox 1">
            <a:extLst>
              <a:ext uri="{FF2B5EF4-FFF2-40B4-BE49-F238E27FC236}">
                <a16:creationId xmlns:a16="http://schemas.microsoft.com/office/drawing/2014/main" id="{E04CB80A-96F8-4E0E-9FB3-ABADEF3F6E09}"/>
              </a:ext>
            </a:extLst>
          </p:cNvPr>
          <p:cNvSpPr txBox="1"/>
          <p:nvPr/>
        </p:nvSpPr>
        <p:spPr>
          <a:xfrm>
            <a:off x="8293396" y="1751707"/>
            <a:ext cx="2852063" cy="954107"/>
          </a:xfrm>
          <a:prstGeom prst="rect">
            <a:avLst/>
          </a:prstGeom>
          <a:noFill/>
          <a:ln>
            <a:noFill/>
          </a:ln>
        </p:spPr>
        <p:txBody>
          <a:bodyPr wrap="none" rtlCol="0">
            <a:spAutoFit/>
          </a:bodyPr>
          <a:lstStyle/>
          <a:p>
            <a:r>
              <a:rPr lang="en-US" sz="2800" dirty="0">
                <a:solidFill>
                  <a:srgbClr val="C00000"/>
                </a:solidFill>
              </a:rPr>
              <a:t>More food</a:t>
            </a:r>
          </a:p>
          <a:p>
            <a:r>
              <a:rPr lang="en-US" sz="2800" dirty="0">
                <a:solidFill>
                  <a:srgbClr val="C00000"/>
                </a:solidFill>
              </a:rPr>
              <a:t>Higher abundance</a:t>
            </a:r>
          </a:p>
        </p:txBody>
      </p:sp>
      <p:sp>
        <p:nvSpPr>
          <p:cNvPr id="32" name="TextBox 31">
            <a:extLst>
              <a:ext uri="{FF2B5EF4-FFF2-40B4-BE49-F238E27FC236}">
                <a16:creationId xmlns:a16="http://schemas.microsoft.com/office/drawing/2014/main" id="{BB8F1607-4610-49D5-8564-6D6C00CFF00F}"/>
              </a:ext>
            </a:extLst>
          </p:cNvPr>
          <p:cNvSpPr txBox="1"/>
          <p:nvPr/>
        </p:nvSpPr>
        <p:spPr>
          <a:xfrm>
            <a:off x="8293395" y="4475317"/>
            <a:ext cx="2780185" cy="1384995"/>
          </a:xfrm>
          <a:prstGeom prst="rect">
            <a:avLst/>
          </a:prstGeom>
          <a:noFill/>
          <a:ln>
            <a:noFill/>
          </a:ln>
        </p:spPr>
        <p:txBody>
          <a:bodyPr wrap="none" rtlCol="0">
            <a:spAutoFit/>
          </a:bodyPr>
          <a:lstStyle/>
          <a:p>
            <a:r>
              <a:rPr lang="en-US" sz="2800" dirty="0">
                <a:solidFill>
                  <a:srgbClr val="C00000"/>
                </a:solidFill>
              </a:rPr>
              <a:t>Less food</a:t>
            </a:r>
          </a:p>
          <a:p>
            <a:r>
              <a:rPr lang="en-US" sz="2800" dirty="0">
                <a:solidFill>
                  <a:srgbClr val="C00000"/>
                </a:solidFill>
              </a:rPr>
              <a:t>Lower abundance</a:t>
            </a:r>
          </a:p>
          <a:p>
            <a:r>
              <a:rPr lang="en-US" sz="2800" dirty="0">
                <a:solidFill>
                  <a:srgbClr val="C00000"/>
                </a:solidFill>
              </a:rPr>
              <a:t>Even extinction</a:t>
            </a:r>
          </a:p>
        </p:txBody>
      </p:sp>
      <p:sp>
        <p:nvSpPr>
          <p:cNvPr id="39" name="TextBox 38">
            <a:extLst>
              <a:ext uri="{FF2B5EF4-FFF2-40B4-BE49-F238E27FC236}">
                <a16:creationId xmlns:a16="http://schemas.microsoft.com/office/drawing/2014/main" id="{8B9F9C02-95B2-4EBD-9790-7DCFD445BDE5}"/>
              </a:ext>
            </a:extLst>
          </p:cNvPr>
          <p:cNvSpPr txBox="1"/>
          <p:nvPr/>
        </p:nvSpPr>
        <p:spPr>
          <a:xfrm>
            <a:off x="4109770" y="966008"/>
            <a:ext cx="4002186" cy="523220"/>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sz="2800" dirty="0"/>
              <a:t>Without adaptive foraging</a:t>
            </a:r>
          </a:p>
        </p:txBody>
      </p:sp>
    </p:spTree>
    <p:extLst>
      <p:ext uri="{BB962C8B-B14F-4D97-AF65-F5344CB8AC3E}">
        <p14:creationId xmlns:p14="http://schemas.microsoft.com/office/powerpoint/2010/main" val="349824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Group 110"/>
          <p:cNvGrpSpPr/>
          <p:nvPr/>
        </p:nvGrpSpPr>
        <p:grpSpPr>
          <a:xfrm>
            <a:off x="4007768" y="1884827"/>
            <a:ext cx="4186304" cy="3784171"/>
            <a:chOff x="2483768" y="1218456"/>
            <a:chExt cx="4186304" cy="3784171"/>
          </a:xfrm>
        </p:grpSpPr>
        <p:pic>
          <p:nvPicPr>
            <p:cNvPr id="3" name="Picture 2" descr="images.jpg"/>
            <p:cNvPicPr>
              <a:picLocks noChangeAspect="1"/>
            </p:cNvPicPr>
            <p:nvPr/>
          </p:nvPicPr>
          <p:blipFill>
            <a:blip r:embed="rId3" cstate="print"/>
            <a:stretch>
              <a:fillRect/>
            </a:stretch>
          </p:blipFill>
          <p:spPr>
            <a:xfrm>
              <a:off x="2504001" y="1268760"/>
              <a:ext cx="1037656" cy="77724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Picture 3" descr="flower23.jpg"/>
            <p:cNvPicPr>
              <a:picLocks noChangeAspect="1"/>
            </p:cNvPicPr>
            <p:nvPr/>
          </p:nvPicPr>
          <p:blipFill>
            <a:blip r:embed="rId4" cstate="print"/>
            <a:stretch>
              <a:fillRect/>
            </a:stretch>
          </p:blipFill>
          <p:spPr>
            <a:xfrm>
              <a:off x="2504001" y="2155901"/>
              <a:ext cx="914400" cy="698601"/>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Imagen 14"/>
            <p:cNvPicPr>
              <a:picLocks noChangeAspect="1"/>
            </p:cNvPicPr>
            <p:nvPr/>
          </p:nvPicPr>
          <p:blipFill>
            <a:blip r:embed="rId5" cstate="print"/>
            <a:srcRect r="21641"/>
            <a:stretch>
              <a:fillRect/>
            </a:stretch>
          </p:blipFill>
          <p:spPr bwMode="auto">
            <a:xfrm>
              <a:off x="2483768" y="3058411"/>
              <a:ext cx="914400" cy="88063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descr="Bombus_fraternus,_back,I_SD10862.jpg"/>
            <p:cNvPicPr>
              <a:picLocks noChangeAspect="1"/>
            </p:cNvPicPr>
            <p:nvPr/>
          </p:nvPicPr>
          <p:blipFill>
            <a:blip r:embed="rId6" cstate="print"/>
            <a:stretch>
              <a:fillRect/>
            </a:stretch>
          </p:blipFill>
          <p:spPr>
            <a:xfrm>
              <a:off x="5535934" y="1218456"/>
              <a:ext cx="1134138" cy="91440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descr="mariposa-oruga-transparente.jpg"/>
            <p:cNvPicPr>
              <a:picLocks noChangeAspect="1"/>
            </p:cNvPicPr>
            <p:nvPr/>
          </p:nvPicPr>
          <p:blipFill>
            <a:blip r:embed="rId7" cstate="print"/>
            <a:srcRect l="6615" t="4234"/>
            <a:stretch>
              <a:fillRect/>
            </a:stretch>
          </p:blipFill>
          <p:spPr>
            <a:xfrm>
              <a:off x="5553100" y="3072659"/>
              <a:ext cx="914400" cy="732593"/>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Imagen 58"/>
            <p:cNvPicPr>
              <a:picLocks noChangeAspect="1"/>
            </p:cNvPicPr>
            <p:nvPr/>
          </p:nvPicPr>
          <p:blipFill>
            <a:blip r:embed="rId8" cstate="print"/>
            <a:srcRect l="34126" r="5556" b="8974"/>
            <a:stretch>
              <a:fillRect/>
            </a:stretch>
          </p:blipFill>
          <p:spPr bwMode="auto">
            <a:xfrm>
              <a:off x="5565975" y="2155901"/>
              <a:ext cx="914400" cy="854829"/>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Imagen 13"/>
            <p:cNvPicPr>
              <a:picLocks noChangeAspect="1"/>
            </p:cNvPicPr>
            <p:nvPr/>
          </p:nvPicPr>
          <p:blipFill>
            <a:blip r:embed="rId9" cstate="print"/>
            <a:srcRect/>
            <a:stretch>
              <a:fillRect/>
            </a:stretch>
          </p:blipFill>
          <p:spPr bwMode="auto">
            <a:xfrm>
              <a:off x="5645437" y="4071653"/>
              <a:ext cx="914400" cy="91440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Imagen 12"/>
            <p:cNvPicPr>
              <a:picLocks noChangeAspect="1"/>
            </p:cNvPicPr>
            <p:nvPr/>
          </p:nvPicPr>
          <p:blipFill>
            <a:blip r:embed="rId10" cstate="print"/>
            <a:srcRect/>
            <a:stretch>
              <a:fillRect/>
            </a:stretch>
          </p:blipFill>
          <p:spPr bwMode="auto">
            <a:xfrm>
              <a:off x="2522121" y="4218856"/>
              <a:ext cx="914400" cy="783771"/>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12" name="Straight Connector 11"/>
            <p:cNvCxnSpPr>
              <a:stCxn id="3" idx="6"/>
            </p:cNvCxnSpPr>
            <p:nvPr/>
          </p:nvCxnSpPr>
          <p:spPr bwMode="auto">
            <a:xfrm flipV="1">
              <a:off x="3541657" y="1611220"/>
              <a:ext cx="2039968" cy="46160"/>
            </a:xfrm>
            <a:prstGeom prst="line">
              <a:avLst/>
            </a:prstGeom>
            <a:solidFill>
              <a:srgbClr val="00B8FF"/>
            </a:solidFill>
            <a:ln w="57150" cap="flat" cmpd="sng" algn="ctr">
              <a:solidFill>
                <a:schemeClr val="tx1"/>
              </a:solidFill>
              <a:prstDash val="solid"/>
              <a:round/>
              <a:headEnd type="none" w="med" len="med"/>
              <a:tailEnd type="none" w="med" len="med"/>
            </a:ln>
            <a:effectLst/>
          </p:spPr>
        </p:cxnSp>
        <p:cxnSp>
          <p:nvCxnSpPr>
            <p:cNvPr id="14" name="Straight Connector 13"/>
            <p:cNvCxnSpPr>
              <a:stCxn id="3" idx="6"/>
            </p:cNvCxnSpPr>
            <p:nvPr/>
          </p:nvCxnSpPr>
          <p:spPr bwMode="auto">
            <a:xfrm>
              <a:off x="3541657" y="1657380"/>
              <a:ext cx="2103780" cy="847821"/>
            </a:xfrm>
            <a:prstGeom prst="line">
              <a:avLst/>
            </a:prstGeom>
            <a:solidFill>
              <a:srgbClr val="00B8FF"/>
            </a:solidFill>
            <a:ln w="57150" cap="flat" cmpd="sng" algn="ctr">
              <a:solidFill>
                <a:schemeClr val="tx1"/>
              </a:solidFill>
              <a:prstDash val="solid"/>
              <a:round/>
              <a:headEnd type="none" w="med" len="med"/>
              <a:tailEnd type="none" w="med" len="med"/>
            </a:ln>
            <a:effectLst/>
          </p:spPr>
        </p:cxnSp>
        <p:cxnSp>
          <p:nvCxnSpPr>
            <p:cNvPr id="16" name="Straight Connector 15"/>
            <p:cNvCxnSpPr>
              <a:stCxn id="3" idx="6"/>
              <a:endCxn id="7" idx="2"/>
            </p:cNvCxnSpPr>
            <p:nvPr/>
          </p:nvCxnSpPr>
          <p:spPr bwMode="auto">
            <a:xfrm>
              <a:off x="3541657" y="1657380"/>
              <a:ext cx="2011443" cy="1781576"/>
            </a:xfrm>
            <a:prstGeom prst="line">
              <a:avLst/>
            </a:prstGeom>
            <a:solidFill>
              <a:srgbClr val="00B8FF"/>
            </a:solidFill>
            <a:ln w="57150" cap="flat" cmpd="sng" algn="ctr">
              <a:solidFill>
                <a:schemeClr val="tx1"/>
              </a:solidFill>
              <a:prstDash val="solid"/>
              <a:round/>
              <a:headEnd type="none" w="med" len="med"/>
              <a:tailEnd type="none" w="med" len="med"/>
            </a:ln>
            <a:effectLst/>
          </p:spPr>
        </p:cxnSp>
        <p:cxnSp>
          <p:nvCxnSpPr>
            <p:cNvPr id="18" name="Straight Connector 17"/>
            <p:cNvCxnSpPr>
              <a:stCxn id="3" idx="6"/>
              <a:endCxn id="9" idx="2"/>
            </p:cNvCxnSpPr>
            <p:nvPr/>
          </p:nvCxnSpPr>
          <p:spPr bwMode="auto">
            <a:xfrm>
              <a:off x="3541657" y="1657380"/>
              <a:ext cx="2103780" cy="2871473"/>
            </a:xfrm>
            <a:prstGeom prst="line">
              <a:avLst/>
            </a:prstGeom>
            <a:solidFill>
              <a:srgbClr val="00B8FF"/>
            </a:solidFill>
            <a:ln w="57150" cap="flat" cmpd="sng" algn="ctr">
              <a:solidFill>
                <a:schemeClr val="tx1"/>
              </a:solidFill>
              <a:prstDash val="solid"/>
              <a:round/>
              <a:headEnd type="none" w="med" len="med"/>
              <a:tailEnd type="none" w="med" len="med"/>
            </a:ln>
            <a:effectLst/>
          </p:spPr>
        </p:cxnSp>
        <p:cxnSp>
          <p:nvCxnSpPr>
            <p:cNvPr id="22" name="Straight Connector 21"/>
            <p:cNvCxnSpPr>
              <a:stCxn id="6" idx="2"/>
              <a:endCxn id="4" idx="6"/>
            </p:cNvCxnSpPr>
            <p:nvPr/>
          </p:nvCxnSpPr>
          <p:spPr bwMode="auto">
            <a:xfrm flipH="1">
              <a:off x="3418401" y="1675656"/>
              <a:ext cx="2117533" cy="829546"/>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24" name="Straight Connector 23"/>
            <p:cNvCxnSpPr>
              <a:stCxn id="8" idx="2"/>
            </p:cNvCxnSpPr>
            <p:nvPr/>
          </p:nvCxnSpPr>
          <p:spPr bwMode="auto">
            <a:xfrm flipH="1" flipV="1">
              <a:off x="3275856" y="2491910"/>
              <a:ext cx="2290119" cy="91406"/>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26" name="Straight Connector 25"/>
            <p:cNvCxnSpPr>
              <a:stCxn id="6" idx="2"/>
            </p:cNvCxnSpPr>
            <p:nvPr/>
          </p:nvCxnSpPr>
          <p:spPr bwMode="auto">
            <a:xfrm flipH="1">
              <a:off x="3302610" y="1675656"/>
              <a:ext cx="2233324" cy="1548475"/>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28" name="Straight Connector 27"/>
            <p:cNvCxnSpPr>
              <a:stCxn id="6" idx="2"/>
              <a:endCxn id="10" idx="7"/>
            </p:cNvCxnSpPr>
            <p:nvPr/>
          </p:nvCxnSpPr>
          <p:spPr bwMode="auto">
            <a:xfrm flipH="1">
              <a:off x="3302610" y="1675656"/>
              <a:ext cx="2233324" cy="2657981"/>
            </a:xfrm>
            <a:prstGeom prst="line">
              <a:avLst/>
            </a:prstGeom>
            <a:solidFill>
              <a:srgbClr val="00B8FF"/>
            </a:solidFill>
            <a:ln w="12700" cap="flat" cmpd="sng" algn="ctr">
              <a:solidFill>
                <a:schemeClr val="tx1"/>
              </a:solidFill>
              <a:prstDash val="solid"/>
              <a:round/>
              <a:headEnd type="none" w="med" len="med"/>
              <a:tailEnd type="none" w="med" len="med"/>
            </a:ln>
            <a:effectLst/>
          </p:spPr>
        </p:cxnSp>
      </p:grpSp>
      <p:sp>
        <p:nvSpPr>
          <p:cNvPr id="29" name="Title 1">
            <a:extLst>
              <a:ext uri="{FF2B5EF4-FFF2-40B4-BE49-F238E27FC236}">
                <a16:creationId xmlns:a16="http://schemas.microsoft.com/office/drawing/2014/main" id="{60AABE9E-41C3-44E3-92F7-99BDE35A7CDE}"/>
              </a:ext>
            </a:extLst>
          </p:cNvPr>
          <p:cNvSpPr txBox="1">
            <a:spLocks/>
          </p:cNvSpPr>
          <p:nvPr/>
        </p:nvSpPr>
        <p:spPr>
          <a:xfrm>
            <a:off x="2529746" y="208372"/>
            <a:ext cx="7132507" cy="57488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Different processes considered</a:t>
            </a:r>
          </a:p>
        </p:txBody>
      </p:sp>
      <p:sp>
        <p:nvSpPr>
          <p:cNvPr id="30" name="TextBox 29">
            <a:extLst>
              <a:ext uri="{FF2B5EF4-FFF2-40B4-BE49-F238E27FC236}">
                <a16:creationId xmlns:a16="http://schemas.microsoft.com/office/drawing/2014/main" id="{2BEA8B69-8AEA-45EB-B942-32053B6C6024}"/>
              </a:ext>
            </a:extLst>
          </p:cNvPr>
          <p:cNvSpPr txBox="1"/>
          <p:nvPr/>
        </p:nvSpPr>
        <p:spPr>
          <a:xfrm>
            <a:off x="623442" y="1375499"/>
            <a:ext cx="3719352" cy="1384995"/>
          </a:xfrm>
          <a:prstGeom prst="rect">
            <a:avLst/>
          </a:prstGeom>
          <a:noFill/>
          <a:ln>
            <a:noFill/>
          </a:ln>
        </p:spPr>
        <p:txBody>
          <a:bodyPr wrap="none" rtlCol="0">
            <a:spAutoFit/>
          </a:bodyPr>
          <a:lstStyle/>
          <a:p>
            <a:r>
              <a:rPr lang="en-US" sz="2800" dirty="0">
                <a:solidFill>
                  <a:srgbClr val="C00000"/>
                </a:solidFill>
              </a:rPr>
              <a:t>More visits, </a:t>
            </a:r>
            <a:r>
              <a:rPr lang="en-US" sz="2800" b="1" u="sng" dirty="0">
                <a:solidFill>
                  <a:srgbClr val="C00000"/>
                </a:solidFill>
              </a:rPr>
              <a:t>high quality</a:t>
            </a:r>
          </a:p>
          <a:p>
            <a:r>
              <a:rPr lang="en-US" sz="2800" dirty="0">
                <a:solidFill>
                  <a:srgbClr val="C00000"/>
                </a:solidFill>
              </a:rPr>
              <a:t>Higher seed set</a:t>
            </a:r>
          </a:p>
          <a:p>
            <a:r>
              <a:rPr lang="en-US" sz="2800" b="1" u="sng" dirty="0">
                <a:solidFill>
                  <a:srgbClr val="C00000"/>
                </a:solidFill>
              </a:rPr>
              <a:t>NO</a:t>
            </a:r>
            <a:r>
              <a:rPr lang="en-US" sz="2800" dirty="0">
                <a:solidFill>
                  <a:srgbClr val="C00000"/>
                </a:solidFill>
              </a:rPr>
              <a:t> higher abundance</a:t>
            </a:r>
          </a:p>
        </p:txBody>
      </p:sp>
      <p:sp>
        <p:nvSpPr>
          <p:cNvPr id="13" name="TextBox 12">
            <a:extLst>
              <a:ext uri="{FF2B5EF4-FFF2-40B4-BE49-F238E27FC236}">
                <a16:creationId xmlns:a16="http://schemas.microsoft.com/office/drawing/2014/main" id="{98B2E693-3D6A-4BD9-8676-C005AB50F12E}"/>
              </a:ext>
            </a:extLst>
          </p:cNvPr>
          <p:cNvSpPr txBox="1"/>
          <p:nvPr/>
        </p:nvSpPr>
        <p:spPr>
          <a:xfrm>
            <a:off x="7105625" y="1001218"/>
            <a:ext cx="3041089" cy="523220"/>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sz="2800" dirty="0"/>
              <a:t>The pollination side</a:t>
            </a:r>
          </a:p>
        </p:txBody>
      </p:sp>
      <p:sp>
        <p:nvSpPr>
          <p:cNvPr id="31" name="TextBox 30">
            <a:extLst>
              <a:ext uri="{FF2B5EF4-FFF2-40B4-BE49-F238E27FC236}">
                <a16:creationId xmlns:a16="http://schemas.microsoft.com/office/drawing/2014/main" id="{C2D66C2A-AB24-4B54-BF6E-5DD83E282D7B}"/>
              </a:ext>
            </a:extLst>
          </p:cNvPr>
          <p:cNvSpPr txBox="1"/>
          <p:nvPr/>
        </p:nvSpPr>
        <p:spPr>
          <a:xfrm>
            <a:off x="495217" y="4502726"/>
            <a:ext cx="3439660" cy="1384995"/>
          </a:xfrm>
          <a:prstGeom prst="rect">
            <a:avLst/>
          </a:prstGeom>
          <a:noFill/>
          <a:ln>
            <a:noFill/>
          </a:ln>
        </p:spPr>
        <p:txBody>
          <a:bodyPr wrap="none" rtlCol="0">
            <a:spAutoFit/>
          </a:bodyPr>
          <a:lstStyle/>
          <a:p>
            <a:r>
              <a:rPr lang="en-US" sz="2800" dirty="0">
                <a:solidFill>
                  <a:srgbClr val="C00000"/>
                </a:solidFill>
              </a:rPr>
              <a:t>Less visits, </a:t>
            </a:r>
            <a:r>
              <a:rPr lang="en-US" sz="2800" b="1" u="sng" dirty="0">
                <a:solidFill>
                  <a:srgbClr val="C00000"/>
                </a:solidFill>
              </a:rPr>
              <a:t>low quality</a:t>
            </a:r>
          </a:p>
          <a:p>
            <a:r>
              <a:rPr lang="en-US" sz="2800" dirty="0">
                <a:solidFill>
                  <a:srgbClr val="C00000"/>
                </a:solidFill>
              </a:rPr>
              <a:t>Lower seed set</a:t>
            </a:r>
          </a:p>
          <a:p>
            <a:r>
              <a:rPr lang="en-US" sz="2800" b="1" u="sng" dirty="0">
                <a:solidFill>
                  <a:srgbClr val="C00000"/>
                </a:solidFill>
              </a:rPr>
              <a:t>NO</a:t>
            </a:r>
            <a:r>
              <a:rPr lang="en-US" sz="2800" dirty="0">
                <a:solidFill>
                  <a:srgbClr val="C00000"/>
                </a:solidFill>
              </a:rPr>
              <a:t> lower abundance</a:t>
            </a:r>
          </a:p>
        </p:txBody>
      </p:sp>
      <p:sp>
        <p:nvSpPr>
          <p:cNvPr id="33" name="TextBox 32">
            <a:extLst>
              <a:ext uri="{FF2B5EF4-FFF2-40B4-BE49-F238E27FC236}">
                <a16:creationId xmlns:a16="http://schemas.microsoft.com/office/drawing/2014/main" id="{E3638F91-150E-4B90-908F-6675A38B9927}"/>
              </a:ext>
            </a:extLst>
          </p:cNvPr>
          <p:cNvSpPr txBox="1"/>
          <p:nvPr/>
        </p:nvSpPr>
        <p:spPr>
          <a:xfrm>
            <a:off x="4116454" y="6160182"/>
            <a:ext cx="4002186" cy="523220"/>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sz="2800" dirty="0"/>
              <a:t>Without adaptive foraging</a:t>
            </a:r>
          </a:p>
        </p:txBody>
      </p:sp>
    </p:spTree>
    <p:extLst>
      <p:ext uri="{BB962C8B-B14F-4D97-AF65-F5344CB8AC3E}">
        <p14:creationId xmlns:p14="http://schemas.microsoft.com/office/powerpoint/2010/main" val="206952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9726F3-D8E1-4A87-8CD7-73B336B39B38}"/>
              </a:ext>
            </a:extLst>
          </p:cNvPr>
          <p:cNvSpPr txBox="1"/>
          <p:nvPr/>
        </p:nvSpPr>
        <p:spPr>
          <a:xfrm>
            <a:off x="987971" y="901292"/>
            <a:ext cx="102580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en-US" sz="2400" dirty="0"/>
              <a:t>Despite its apparent complexity, this model provides clear and consistent results:</a:t>
            </a:r>
          </a:p>
        </p:txBody>
      </p:sp>
      <p:sp>
        <p:nvSpPr>
          <p:cNvPr id="6" name="TextBox 5">
            <a:extLst>
              <a:ext uri="{FF2B5EF4-FFF2-40B4-BE49-F238E27FC236}">
                <a16:creationId xmlns:a16="http://schemas.microsoft.com/office/drawing/2014/main" id="{F6CE9206-1EF6-4612-818B-A5D3C9C838AC}"/>
              </a:ext>
            </a:extLst>
          </p:cNvPr>
          <p:cNvSpPr txBox="1">
            <a:spLocks noChangeArrowheads="1"/>
          </p:cNvSpPr>
          <p:nvPr/>
        </p:nvSpPr>
        <p:spPr bwMode="auto">
          <a:xfrm>
            <a:off x="2364053" y="104279"/>
            <a:ext cx="7493620" cy="707886"/>
          </a:xfrm>
          <a:prstGeom prst="rect">
            <a:avLst/>
          </a:prstGeom>
          <a:noFill/>
          <a:ln w="9525">
            <a:noFill/>
            <a:miter lim="800000"/>
            <a:headEnd/>
            <a:tailEnd/>
          </a:ln>
        </p:spPr>
        <p:txBody>
          <a:bodyPr wrap="square">
            <a:spAutoFit/>
          </a:bodyPr>
          <a:lstStyle/>
          <a:p>
            <a:pPr algn="ctr"/>
            <a:r>
              <a:rPr lang="en-US" sz="4000" dirty="0">
                <a:solidFill>
                  <a:schemeClr val="tx1"/>
                </a:solidFill>
                <a:latin typeface="+mj-lt"/>
              </a:rPr>
              <a:t>Robust results of the model</a:t>
            </a:r>
            <a:endParaRPr lang="es-ES_tradnl" sz="4000" dirty="0">
              <a:solidFill>
                <a:schemeClr val="tx1"/>
              </a:solidFill>
              <a:latin typeface="+mj-lt"/>
            </a:endParaRPr>
          </a:p>
        </p:txBody>
      </p:sp>
      <p:sp>
        <p:nvSpPr>
          <p:cNvPr id="12" name="TextBox 11">
            <a:extLst>
              <a:ext uri="{FF2B5EF4-FFF2-40B4-BE49-F238E27FC236}">
                <a16:creationId xmlns:a16="http://schemas.microsoft.com/office/drawing/2014/main" id="{FFA5520F-21F3-49AE-A3E3-EDC53B9E0454}"/>
              </a:ext>
            </a:extLst>
          </p:cNvPr>
          <p:cNvSpPr txBox="1"/>
          <p:nvPr/>
        </p:nvSpPr>
        <p:spPr>
          <a:xfrm>
            <a:off x="567558" y="1834384"/>
            <a:ext cx="11077905" cy="954107"/>
          </a:xfrm>
          <a:prstGeom prst="rect">
            <a:avLst/>
          </a:prstGeom>
          <a:noFill/>
        </p:spPr>
        <p:txBody>
          <a:bodyPr wrap="square">
            <a:spAutoFit/>
          </a:bodyPr>
          <a:lstStyle/>
          <a:p>
            <a:pPr marL="514350" indent="-514350" algn="l">
              <a:buFont typeface="+mj-lt"/>
              <a:buAutoNum type="arabicPeriod"/>
            </a:pPr>
            <a:r>
              <a:rPr lang="en-US" sz="2800" b="1" i="0" dirty="0">
                <a:effectLst/>
              </a:rPr>
              <a:t>Generalist pollinator species have more available food </a:t>
            </a:r>
            <a:r>
              <a:rPr lang="en-US" sz="2800" i="0" dirty="0">
                <a:effectLst/>
              </a:rPr>
              <a:t>(floral rewards) to them than specialists </a:t>
            </a:r>
            <a:r>
              <a:rPr lang="en-US" sz="2800" b="1" i="0" dirty="0">
                <a:effectLst/>
              </a:rPr>
              <a:t>-&gt; higher abundance.</a:t>
            </a:r>
          </a:p>
        </p:txBody>
      </p:sp>
      <p:sp>
        <p:nvSpPr>
          <p:cNvPr id="14" name="TextBox 13">
            <a:extLst>
              <a:ext uri="{FF2B5EF4-FFF2-40B4-BE49-F238E27FC236}">
                <a16:creationId xmlns:a16="http://schemas.microsoft.com/office/drawing/2014/main" id="{96FA9402-563C-44EC-A63A-37B04EDA01CE}"/>
              </a:ext>
            </a:extLst>
          </p:cNvPr>
          <p:cNvSpPr txBox="1"/>
          <p:nvPr/>
        </p:nvSpPr>
        <p:spPr>
          <a:xfrm>
            <a:off x="567558" y="3135212"/>
            <a:ext cx="9899769" cy="954107"/>
          </a:xfrm>
          <a:prstGeom prst="rect">
            <a:avLst/>
          </a:prstGeom>
          <a:noFill/>
        </p:spPr>
        <p:txBody>
          <a:bodyPr wrap="square">
            <a:spAutoFit/>
          </a:bodyPr>
          <a:lstStyle/>
          <a:p>
            <a:pPr marL="514350" indent="-514350" algn="l">
              <a:buFont typeface="+mj-lt"/>
              <a:buAutoNum type="arabicPeriod" startAt="2"/>
            </a:pPr>
            <a:r>
              <a:rPr lang="en-US" sz="2800" b="1" i="0" dirty="0">
                <a:effectLst/>
              </a:rPr>
              <a:t>Generalist plant species receive more visits </a:t>
            </a:r>
            <a:r>
              <a:rPr lang="en-US" sz="2800" i="0" dirty="0">
                <a:effectLst/>
              </a:rPr>
              <a:t>than specialists </a:t>
            </a:r>
            <a:r>
              <a:rPr lang="en-US" sz="2800" dirty="0"/>
              <a:t>-&gt; </a:t>
            </a:r>
            <a:r>
              <a:rPr lang="en-US" sz="2800" b="1" dirty="0"/>
              <a:t>NOT higher abundance.</a:t>
            </a:r>
            <a:endParaRPr lang="en-US" sz="2800" b="0" i="0" dirty="0">
              <a:effectLst/>
            </a:endParaRPr>
          </a:p>
        </p:txBody>
      </p:sp>
      <p:sp>
        <p:nvSpPr>
          <p:cNvPr id="15" name="TextBox 14">
            <a:extLst>
              <a:ext uri="{FF2B5EF4-FFF2-40B4-BE49-F238E27FC236}">
                <a16:creationId xmlns:a16="http://schemas.microsoft.com/office/drawing/2014/main" id="{4F8E9296-A8E3-43BD-B756-326CE8671FA4}"/>
              </a:ext>
            </a:extLst>
          </p:cNvPr>
          <p:cNvSpPr txBox="1"/>
          <p:nvPr/>
        </p:nvSpPr>
        <p:spPr>
          <a:xfrm>
            <a:off x="567558" y="4571713"/>
            <a:ext cx="10383218" cy="1384995"/>
          </a:xfrm>
          <a:prstGeom prst="rect">
            <a:avLst/>
          </a:prstGeom>
          <a:noFill/>
        </p:spPr>
        <p:txBody>
          <a:bodyPr wrap="square">
            <a:spAutoFit/>
          </a:bodyPr>
          <a:lstStyle/>
          <a:p>
            <a:pPr marL="514350" indent="-514350" algn="l">
              <a:buFont typeface="+mj-lt"/>
              <a:buAutoNum type="arabicPeriod" startAt="3"/>
            </a:pPr>
            <a:r>
              <a:rPr lang="en-US" sz="2800" i="0" dirty="0">
                <a:effectLst/>
              </a:rPr>
              <a:t>In empirically connected networks, </a:t>
            </a:r>
            <a:r>
              <a:rPr lang="en-US" sz="2800" b="1" i="0" dirty="0">
                <a:effectLst/>
              </a:rPr>
              <a:t>generalist plant species receive much higher quality of visits</a:t>
            </a:r>
            <a:r>
              <a:rPr lang="en-US" sz="2800" i="0" dirty="0">
                <a:effectLst/>
              </a:rPr>
              <a:t> than specialists and specialist plant species typically go extinct </a:t>
            </a:r>
            <a:r>
              <a:rPr lang="en-US" sz="2800" i="0" u="sng" dirty="0">
                <a:effectLst/>
              </a:rPr>
              <a:t>without adaptive foraging (AF).</a:t>
            </a:r>
          </a:p>
        </p:txBody>
      </p:sp>
    </p:spTree>
    <p:extLst>
      <p:ext uri="{BB962C8B-B14F-4D97-AF65-F5344CB8AC3E}">
        <p14:creationId xmlns:p14="http://schemas.microsoft.com/office/powerpoint/2010/main" val="6711654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02BE03-35C4-49B7-B0D5-0BA011057FC2}"/>
              </a:ext>
            </a:extLst>
          </p:cNvPr>
          <p:cNvSpPr txBox="1"/>
          <p:nvPr/>
        </p:nvSpPr>
        <p:spPr>
          <a:xfrm>
            <a:off x="987971" y="901292"/>
            <a:ext cx="102580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en-US" sz="2400" dirty="0"/>
              <a:t>Despite its apparent complexity, this model provides clear and consistent results:</a:t>
            </a:r>
          </a:p>
        </p:txBody>
      </p:sp>
      <p:sp>
        <p:nvSpPr>
          <p:cNvPr id="3" name="TextBox 2">
            <a:extLst>
              <a:ext uri="{FF2B5EF4-FFF2-40B4-BE49-F238E27FC236}">
                <a16:creationId xmlns:a16="http://schemas.microsoft.com/office/drawing/2014/main" id="{DB18F5FB-D2A8-4DA4-9AE0-0256D7D55F79}"/>
              </a:ext>
            </a:extLst>
          </p:cNvPr>
          <p:cNvSpPr txBox="1">
            <a:spLocks noChangeArrowheads="1"/>
          </p:cNvSpPr>
          <p:nvPr/>
        </p:nvSpPr>
        <p:spPr bwMode="auto">
          <a:xfrm>
            <a:off x="2364053" y="104279"/>
            <a:ext cx="7493620" cy="707886"/>
          </a:xfrm>
          <a:prstGeom prst="rect">
            <a:avLst/>
          </a:prstGeom>
          <a:noFill/>
          <a:ln w="9525">
            <a:noFill/>
            <a:miter lim="800000"/>
            <a:headEnd/>
            <a:tailEnd/>
          </a:ln>
        </p:spPr>
        <p:txBody>
          <a:bodyPr wrap="square">
            <a:spAutoFit/>
          </a:bodyPr>
          <a:lstStyle/>
          <a:p>
            <a:pPr algn="ctr"/>
            <a:r>
              <a:rPr lang="en-US" sz="4000" dirty="0">
                <a:solidFill>
                  <a:schemeClr val="tx1"/>
                </a:solidFill>
                <a:latin typeface="+mj-lt"/>
              </a:rPr>
              <a:t>Robust results of the model</a:t>
            </a:r>
            <a:endParaRPr lang="es-ES_tradnl" sz="4000" dirty="0">
              <a:solidFill>
                <a:schemeClr val="tx1"/>
              </a:solidFill>
              <a:latin typeface="+mj-lt"/>
            </a:endParaRPr>
          </a:p>
        </p:txBody>
      </p:sp>
      <p:sp>
        <p:nvSpPr>
          <p:cNvPr id="6" name="TextBox 5">
            <a:extLst>
              <a:ext uri="{FF2B5EF4-FFF2-40B4-BE49-F238E27FC236}">
                <a16:creationId xmlns:a16="http://schemas.microsoft.com/office/drawing/2014/main" id="{A400090F-76A9-4AAB-909A-AFA7998844E4}"/>
              </a:ext>
            </a:extLst>
          </p:cNvPr>
          <p:cNvSpPr txBox="1"/>
          <p:nvPr/>
        </p:nvSpPr>
        <p:spPr>
          <a:xfrm>
            <a:off x="1004252" y="2021383"/>
            <a:ext cx="10167384" cy="1384995"/>
          </a:xfrm>
          <a:prstGeom prst="rect">
            <a:avLst/>
          </a:prstGeom>
          <a:noFill/>
        </p:spPr>
        <p:txBody>
          <a:bodyPr wrap="square">
            <a:spAutoFit/>
          </a:bodyPr>
          <a:lstStyle/>
          <a:p>
            <a:pPr marL="514350" indent="-514350" algn="l">
              <a:buFont typeface="+mj-lt"/>
              <a:buAutoNum type="arabicPeriod" startAt="4"/>
            </a:pPr>
            <a:r>
              <a:rPr lang="en-US" sz="2800" dirty="0"/>
              <a:t>In empirically connected networks, </a:t>
            </a:r>
            <a:r>
              <a:rPr lang="en-US" sz="2800" b="1" dirty="0"/>
              <a:t>p</a:t>
            </a:r>
            <a:r>
              <a:rPr lang="en-US" sz="2800" b="1" i="0" dirty="0">
                <a:effectLst/>
              </a:rPr>
              <a:t>ollinators with adaptive foraging (AF) assign higher per-capita foraging efforts to specialist plants</a:t>
            </a:r>
            <a:r>
              <a:rPr lang="en-US" sz="2800" b="0" i="0" dirty="0">
                <a:effectLst/>
              </a:rPr>
              <a:t>. </a:t>
            </a:r>
          </a:p>
        </p:txBody>
      </p:sp>
    </p:spTree>
    <p:extLst>
      <p:ext uri="{BB962C8B-B14F-4D97-AF65-F5344CB8AC3E}">
        <p14:creationId xmlns:p14="http://schemas.microsoft.com/office/powerpoint/2010/main" val="1106990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p:cNvSpPr/>
          <p:nvPr/>
        </p:nvSpPr>
        <p:spPr>
          <a:xfrm rot="1406628">
            <a:off x="5522551" y="3434340"/>
            <a:ext cx="2317961" cy="1325472"/>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rot="1406628">
            <a:off x="5355657" y="1741898"/>
            <a:ext cx="2317961" cy="1325472"/>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rot="3419988">
            <a:off x="7101920" y="1412177"/>
            <a:ext cx="1300699" cy="208990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C4D96E99-CA7B-4DAC-BA23-ECEADAB403F7}"/>
                  </a:ext>
                </a:extLst>
              </p:cNvPr>
              <p:cNvSpPr>
                <a:spLocks noGrp="1"/>
              </p:cNvSpPr>
              <p:nvPr>
                <p:ph idx="1"/>
              </p:nvPr>
            </p:nvSpPr>
            <p:spPr>
              <a:xfrm>
                <a:off x="3092799" y="1900990"/>
                <a:ext cx="6006401" cy="1238750"/>
              </a:xfrm>
            </p:spPr>
            <p:txBody>
              <a:bodyPr>
                <a:noAutofit/>
              </a:bodyPr>
              <a:lstStyle/>
              <a:p>
                <a:pPr marL="0" indent="0">
                  <a:buNone/>
                </a:pPr>
                <a14:m>
                  <m:oMathPara xmlns:m="http://schemas.openxmlformats.org/officeDocument/2006/math">
                    <m:oMathParaPr>
                      <m:jc m:val="centerGroup"/>
                    </m:oMathParaPr>
                    <m:oMath xmlns:m="http://schemas.openxmlformats.org/officeDocument/2006/math">
                      <m:f>
                        <m:fPr>
                          <m:ctrlPr>
                            <a:rPr lang="en-US" sz="3200" i="1" smtClean="0">
                              <a:latin typeface="Cambria Math" panose="02040503050406030204" pitchFamily="18" charset="0"/>
                            </a:rPr>
                          </m:ctrlPr>
                        </m:fPr>
                        <m:num>
                          <m:r>
                            <a:rPr lang="en-US" sz="3200" i="1">
                              <a:latin typeface="Cambria Math" panose="02040503050406030204" pitchFamily="18" charset="0"/>
                            </a:rPr>
                            <m:t>𝑑</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𝑁</m:t>
                              </m:r>
                            </m:e>
                            <m:sub>
                              <m:r>
                                <a:rPr lang="en-US" sz="3200" b="0" i="1" smtClean="0">
                                  <a:latin typeface="Cambria Math" panose="02040503050406030204" pitchFamily="18" charset="0"/>
                                </a:rPr>
                                <m:t>1</m:t>
                              </m:r>
                            </m:sub>
                          </m:sSub>
                        </m:num>
                        <m:den>
                          <m:r>
                            <a:rPr lang="en-US" sz="3200" i="1">
                              <a:latin typeface="Cambria Math" panose="02040503050406030204" pitchFamily="18" charset="0"/>
                            </a:rPr>
                            <m:t>𝑑𝑡</m:t>
                          </m:r>
                        </m:den>
                      </m:f>
                      <m:r>
                        <a:rPr lang="en-US" sz="3200" i="1">
                          <a:latin typeface="Cambria Math" panose="02040503050406030204" pitchFamily="18" charset="0"/>
                        </a:rPr>
                        <m:t>=</m:t>
                      </m:r>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𝑟</m:t>
                          </m:r>
                        </m:e>
                        <m:sub>
                          <m:r>
                            <a:rPr lang="en-US" sz="3200" b="0" i="1" smtClean="0">
                              <a:latin typeface="Cambria Math" panose="02040503050406030204" pitchFamily="18" charset="0"/>
                            </a:rPr>
                            <m:t>1</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1</m:t>
                          </m:r>
                        </m:sub>
                      </m:sSub>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sSub>
                                <m:sSubPr>
                                  <m:ctrlPr>
                                    <a:rPr lang="en-US" sz="3200" i="1">
                                      <a:latin typeface="Cambria Math" panose="02040503050406030204" pitchFamily="18" charset="0"/>
                                    </a:rPr>
                                  </m:ctrlPr>
                                </m:sSubPr>
                                <m:e>
                                  <m:r>
                                    <a:rPr lang="en-US" sz="3200" b="0" i="1" smtClean="0">
                                      <a:latin typeface="Cambria Math" panose="02040503050406030204" pitchFamily="18" charset="0"/>
                                    </a:rPr>
                                    <m:t>𝐾</m:t>
                                  </m:r>
                                </m:e>
                                <m:sub>
                                  <m:r>
                                    <a:rPr lang="en-US" sz="3200" i="1">
                                      <a:latin typeface="Cambria Math" panose="02040503050406030204" pitchFamily="18" charset="0"/>
                                    </a:rPr>
                                    <m:t>1</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1</m:t>
                                  </m:r>
                                </m:sub>
                              </m:sSub>
                              <m:r>
                                <a:rPr lang="en-US" sz="3200" b="0" i="1" smtClean="0">
                                  <a:latin typeface="Cambria Math" panose="02040503050406030204" pitchFamily="18" charset="0"/>
                                </a:rPr>
                                <m:t>+</m:t>
                              </m:r>
                              <m:sSub>
                                <m:sSubPr>
                                  <m:ctrlPr>
                                    <a:rPr lang="en-US" sz="3200" i="1">
                                      <a:latin typeface="Cambria Math" panose="02040503050406030204" pitchFamily="18" charset="0"/>
                                    </a:rPr>
                                  </m:ctrlPr>
                                </m:sSubPr>
                                <m:e>
                                  <m:r>
                                    <a:rPr lang="en-US" sz="3200" i="1" smtClean="0">
                                      <a:latin typeface="Cambria Math" panose="02040503050406030204" pitchFamily="18" charset="0"/>
                                      <a:ea typeface="Cambria Math" panose="02040503050406030204" pitchFamily="18" charset="0"/>
                                    </a:rPr>
                                    <m:t>𝛼</m:t>
                                  </m:r>
                                </m:e>
                                <m:sub>
                                  <m:r>
                                    <a:rPr lang="en-US" sz="3200" i="1">
                                      <a:latin typeface="Cambria Math" panose="02040503050406030204" pitchFamily="18" charset="0"/>
                                    </a:rPr>
                                    <m:t>1</m:t>
                                  </m:r>
                                  <m:r>
                                    <a:rPr lang="en-US" sz="3200" b="0" i="1" smtClean="0">
                                      <a:latin typeface="Cambria Math" panose="02040503050406030204" pitchFamily="18" charset="0"/>
                                    </a:rPr>
                                    <m:t>2</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b="0" i="1" smtClean="0">
                                      <a:latin typeface="Cambria Math" panose="02040503050406030204" pitchFamily="18" charset="0"/>
                                    </a:rPr>
                                    <m:t>2</m:t>
                                  </m:r>
                                </m:sub>
                              </m:sSub>
                            </m:num>
                            <m:den>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𝐾</m:t>
                                  </m:r>
                                </m:e>
                                <m:sub>
                                  <m:r>
                                    <a:rPr lang="en-US" sz="3200" i="1">
                                      <a:latin typeface="Cambria Math" panose="02040503050406030204" pitchFamily="18" charset="0"/>
                                    </a:rPr>
                                    <m:t>1</m:t>
                                  </m:r>
                                </m:sub>
                              </m:sSub>
                            </m:den>
                          </m:f>
                        </m:e>
                      </m:d>
                    </m:oMath>
                  </m:oMathPara>
                </a14:m>
                <a:endParaRPr lang="en-US" sz="3200" dirty="0"/>
              </a:p>
              <a:p>
                <a:pPr marL="0" indent="0">
                  <a:buNone/>
                </a:pPr>
                <a:r>
                  <a:rPr lang="en-US" sz="3200" dirty="0"/>
                  <a:t>	</a:t>
                </a:r>
              </a:p>
            </p:txBody>
          </p:sp>
        </mc:Choice>
        <mc:Fallback xmlns="">
          <p:sp>
            <p:nvSpPr>
              <p:cNvPr id="4" name="Content Placeholder 2">
                <a:extLst>
                  <a:ext uri="{FF2B5EF4-FFF2-40B4-BE49-F238E27FC236}">
                    <a16:creationId xmlns:a16="http://schemas.microsoft.com/office/drawing/2014/main" id="{C4D96E99-CA7B-4DAC-BA23-ECEADAB403F7}"/>
                  </a:ext>
                </a:extLst>
              </p:cNvPr>
              <p:cNvSpPr>
                <a:spLocks noGrp="1" noRot="1" noChangeAspect="1" noMove="1" noResize="1" noEditPoints="1" noAdjustHandles="1" noChangeArrowheads="1" noChangeShapeType="1" noTextEdit="1"/>
              </p:cNvSpPr>
              <p:nvPr>
                <p:ph idx="1"/>
              </p:nvPr>
            </p:nvSpPr>
            <p:spPr>
              <a:xfrm>
                <a:off x="3092799" y="1900990"/>
                <a:ext cx="6006401" cy="1238750"/>
              </a:xfrm>
              <a:blipFill>
                <a:blip r:embed="rId3"/>
                <a:stretch>
                  <a:fillRect/>
                </a:stretch>
              </a:blipFill>
            </p:spPr>
            <p:txBody>
              <a:bodyPr/>
              <a:lstStyle/>
              <a:p>
                <a:r>
                  <a:rPr lang="en-US">
                    <a:noFill/>
                  </a:rPr>
                  <a:t> </a:t>
                </a:r>
              </a:p>
            </p:txBody>
          </p:sp>
        </mc:Fallback>
      </mc:AlternateContent>
      <p:sp>
        <p:nvSpPr>
          <p:cNvPr id="8" name="Oval 7"/>
          <p:cNvSpPr/>
          <p:nvPr/>
        </p:nvSpPr>
        <p:spPr>
          <a:xfrm>
            <a:off x="9994114" y="1696310"/>
            <a:ext cx="905256" cy="77724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i="1" dirty="0">
                <a:solidFill>
                  <a:schemeClr val="tx1"/>
                </a:solidFill>
              </a:rPr>
              <a:t>N</a:t>
            </a:r>
            <a:r>
              <a:rPr lang="en-US" sz="3600" i="1" baseline="-25000" dirty="0">
                <a:solidFill>
                  <a:schemeClr val="tx1"/>
                </a:solidFill>
              </a:rPr>
              <a:t>1</a:t>
            </a:r>
          </a:p>
        </p:txBody>
      </p:sp>
      <p:sp>
        <p:nvSpPr>
          <p:cNvPr id="9" name="Oval 8"/>
          <p:cNvSpPr/>
          <p:nvPr/>
        </p:nvSpPr>
        <p:spPr>
          <a:xfrm>
            <a:off x="9994114" y="3586070"/>
            <a:ext cx="905256" cy="77724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i="1" dirty="0">
                <a:solidFill>
                  <a:schemeClr val="tx1"/>
                </a:solidFill>
              </a:rPr>
              <a:t>N</a:t>
            </a:r>
            <a:r>
              <a:rPr lang="en-US" sz="3600" i="1" baseline="-25000" dirty="0">
                <a:solidFill>
                  <a:schemeClr val="tx1"/>
                </a:solidFill>
              </a:rPr>
              <a:t>2</a:t>
            </a:r>
          </a:p>
        </p:txBody>
      </p:sp>
      <p:cxnSp>
        <p:nvCxnSpPr>
          <p:cNvPr id="27" name="Curved Connector 26"/>
          <p:cNvCxnSpPr>
            <a:stCxn id="8" idx="1"/>
            <a:endCxn id="8" idx="7"/>
          </p:cNvCxnSpPr>
          <p:nvPr/>
        </p:nvCxnSpPr>
        <p:spPr>
          <a:xfrm rot="5400000" flipH="1" flipV="1">
            <a:off x="10446742" y="1490078"/>
            <a:ext cx="12700" cy="640112"/>
          </a:xfrm>
          <a:prstGeom prst="curvedConnector3">
            <a:avLst>
              <a:gd name="adj1" fmla="val 4306780"/>
            </a:avLst>
          </a:prstGeom>
          <a:ln w="82550">
            <a:solidFill>
              <a:schemeClr val="accent2"/>
            </a:solidFill>
            <a:tailEnd type="oval"/>
          </a:ln>
        </p:spPr>
        <p:style>
          <a:lnRef idx="1">
            <a:schemeClr val="accent1"/>
          </a:lnRef>
          <a:fillRef idx="0">
            <a:schemeClr val="accent1"/>
          </a:fillRef>
          <a:effectRef idx="0">
            <a:schemeClr val="accent1"/>
          </a:effectRef>
          <a:fontRef idx="minor">
            <a:schemeClr val="tx1"/>
          </a:fontRef>
        </p:style>
      </p:cxnSp>
      <p:cxnSp>
        <p:nvCxnSpPr>
          <p:cNvPr id="29" name="Curved Connector 28"/>
          <p:cNvCxnSpPr/>
          <p:nvPr/>
        </p:nvCxnSpPr>
        <p:spPr>
          <a:xfrm rot="16200000" flipH="1">
            <a:off x="10482836" y="3929430"/>
            <a:ext cx="12700" cy="640112"/>
          </a:xfrm>
          <a:prstGeom prst="curvedConnector3">
            <a:avLst>
              <a:gd name="adj1" fmla="val 4212039"/>
            </a:avLst>
          </a:prstGeom>
          <a:ln w="82550">
            <a:solidFill>
              <a:schemeClr val="accent2"/>
            </a:solidFill>
            <a:tailEnd type="ova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9541434" y="811272"/>
            <a:ext cx="2014782" cy="461665"/>
          </a:xfrm>
          <a:prstGeom prst="rect">
            <a:avLst/>
          </a:prstGeom>
          <a:noFill/>
        </p:spPr>
        <p:txBody>
          <a:bodyPr wrap="none" rtlCol="0">
            <a:spAutoFit/>
          </a:bodyPr>
          <a:lstStyle/>
          <a:p>
            <a:r>
              <a:rPr lang="en-US" sz="2400" dirty="0"/>
              <a:t>Self-regulation</a:t>
            </a:r>
          </a:p>
        </p:txBody>
      </p:sp>
      <mc:AlternateContent xmlns:mc="http://schemas.openxmlformats.org/markup-compatibility/2006" xmlns:a14="http://schemas.microsoft.com/office/drawing/2010/main">
        <mc:Choice Requires="a14">
          <p:sp>
            <p:nvSpPr>
              <p:cNvPr id="31" name="TextBox 30"/>
              <p:cNvSpPr txBox="1"/>
              <p:nvPr/>
            </p:nvSpPr>
            <p:spPr>
              <a:xfrm>
                <a:off x="7154780" y="5236565"/>
                <a:ext cx="4287252" cy="1419684"/>
              </a:xfrm>
              <a:prstGeom prst="rect">
                <a:avLst/>
              </a:prstGeom>
              <a:noFill/>
              <a:ln>
                <a:solidFill>
                  <a:schemeClr val="tx1"/>
                </a:solidFill>
              </a:ln>
            </p:spPr>
            <p:txBody>
              <a:bodyPr wrap="square" rtlCol="0">
                <a:spAutoFit/>
              </a:bodyPr>
              <a:lstStyle/>
              <a:p>
                <a14:m>
                  <m:oMath xmlns:m="http://schemas.openxmlformats.org/officeDocument/2006/math">
                    <m:sSub>
                      <m:sSubPr>
                        <m:ctrlPr>
                          <a:rPr lang="en-US" sz="2800" i="1" smtClean="0">
                            <a:latin typeface="Cambria Math" panose="02040503050406030204" pitchFamily="18" charset="0"/>
                          </a:rPr>
                        </m:ctrlPr>
                      </m:sSubPr>
                      <m:e>
                        <m:r>
                          <a:rPr lang="en-US" sz="2800" i="1">
                            <a:latin typeface="Cambria Math" panose="02040503050406030204" pitchFamily="18" charset="0"/>
                          </a:rPr>
                          <m:t>𝑟</m:t>
                        </m:r>
                      </m:e>
                      <m:sub>
                        <m:r>
                          <a:rPr lang="en-US" sz="2800" b="0" i="1" smtClean="0">
                            <a:latin typeface="Cambria Math" panose="02040503050406030204" pitchFamily="18" charset="0"/>
                          </a:rPr>
                          <m:t>𝑖</m:t>
                        </m:r>
                      </m:sub>
                    </m:sSub>
                  </m:oMath>
                </a14:m>
                <a:r>
                  <a:rPr lang="en-US" sz="2800" dirty="0"/>
                  <a:t> :	Intrinsic growth rate</a:t>
                </a:r>
                <a:endParaRPr lang="en-US" sz="2800" i="1" dirty="0">
                  <a:latin typeface="Cambria Math" panose="02040503050406030204" pitchFamily="18" charset="0"/>
                </a:endParaRPr>
              </a:p>
              <a:p>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𝐾</m:t>
                        </m:r>
                      </m:e>
                      <m:sub>
                        <m:r>
                          <a:rPr lang="en-US" sz="2800" b="0" i="1" smtClean="0">
                            <a:latin typeface="Cambria Math" panose="02040503050406030204" pitchFamily="18" charset="0"/>
                          </a:rPr>
                          <m:t>𝑖</m:t>
                        </m:r>
                      </m:sub>
                    </m:sSub>
                  </m:oMath>
                </a14:m>
                <a:r>
                  <a:rPr lang="en-US" sz="2800" dirty="0"/>
                  <a:t>: 	Carrying capacity</a:t>
                </a:r>
              </a:p>
              <a:p>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𝛼</m:t>
                        </m:r>
                      </m:e>
                      <m:sub>
                        <m:r>
                          <a:rPr lang="en-US" sz="2800" b="0" i="1" smtClean="0">
                            <a:latin typeface="Cambria Math" panose="02040503050406030204" pitchFamily="18" charset="0"/>
                          </a:rPr>
                          <m:t>𝑖𝑗</m:t>
                        </m:r>
                      </m:sub>
                    </m:sSub>
                  </m:oMath>
                </a14:m>
                <a:r>
                  <a:rPr lang="en-US" sz="2800" i="1" dirty="0"/>
                  <a:t> </a:t>
                </a:r>
                <a:r>
                  <a:rPr lang="en-US" sz="2800" dirty="0"/>
                  <a:t>:	Interaction strength</a:t>
                </a:r>
              </a:p>
            </p:txBody>
          </p:sp>
        </mc:Choice>
        <mc:Fallback xmlns="">
          <p:sp>
            <p:nvSpPr>
              <p:cNvPr id="31" name="TextBox 30"/>
              <p:cNvSpPr txBox="1">
                <a:spLocks noRot="1" noChangeAspect="1" noMove="1" noResize="1" noEditPoints="1" noAdjustHandles="1" noChangeArrowheads="1" noChangeShapeType="1" noTextEdit="1"/>
              </p:cNvSpPr>
              <p:nvPr/>
            </p:nvSpPr>
            <p:spPr>
              <a:xfrm>
                <a:off x="7154780" y="5236565"/>
                <a:ext cx="4287252" cy="1419684"/>
              </a:xfrm>
              <a:prstGeom prst="rect">
                <a:avLst/>
              </a:prstGeom>
              <a:blipFill>
                <a:blip r:embed="rId10"/>
                <a:stretch>
                  <a:fillRect t="-3404" b="-8511"/>
                </a:stretch>
              </a:blipFill>
              <a:ln>
                <a:solidFill>
                  <a:schemeClr val="tx1"/>
                </a:solidFill>
              </a:ln>
            </p:spPr>
            <p:txBody>
              <a:bodyPr/>
              <a:lstStyle/>
              <a:p>
                <a:r>
                  <a:rPr lang="en-US">
                    <a:noFill/>
                  </a:rPr>
                  <a:t> </a:t>
                </a:r>
              </a:p>
            </p:txBody>
          </p:sp>
        </mc:Fallback>
      </mc:AlternateContent>
      <p:grpSp>
        <p:nvGrpSpPr>
          <p:cNvPr id="36" name="Group 35">
            <a:extLst>
              <a:ext uri="{FF2B5EF4-FFF2-40B4-BE49-F238E27FC236}">
                <a16:creationId xmlns:a16="http://schemas.microsoft.com/office/drawing/2014/main" id="{62D91032-702D-4210-912E-9289562196C7}"/>
              </a:ext>
            </a:extLst>
          </p:cNvPr>
          <p:cNvGrpSpPr/>
          <p:nvPr/>
        </p:nvGrpSpPr>
        <p:grpSpPr>
          <a:xfrm>
            <a:off x="9464048" y="2494989"/>
            <a:ext cx="847012" cy="1097280"/>
            <a:chOff x="9464048" y="2494989"/>
            <a:chExt cx="847012" cy="1097280"/>
          </a:xfrm>
        </p:grpSpPr>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4A5AF6E5-5B27-46B2-A2B6-10035E9691F6}"/>
                    </a:ext>
                  </a:extLst>
                </p:cNvPr>
                <p:cNvSpPr/>
                <p:nvPr/>
              </p:nvSpPr>
              <p:spPr>
                <a:xfrm>
                  <a:off x="9464048" y="2711166"/>
                  <a:ext cx="780598" cy="6939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ox>
                          <m:boxPr>
                            <m:ctrlPr>
                              <a:rPr lang="en-US" sz="3200" i="1" smtClean="0">
                                <a:latin typeface="Cambria Math" panose="02040503050406030204" pitchFamily="18" charset="0"/>
                              </a:rPr>
                            </m:ctrlPr>
                          </m:boxPr>
                          <m:e>
                            <m:argPr>
                              <m:argSz m:val="-1"/>
                            </m:argPr>
                            <m:f>
                              <m:fPr>
                                <m:ctrlPr>
                                  <a:rPr lang="en-US" sz="3200" i="1" smtClean="0">
                                    <a:latin typeface="Cambria Math" panose="02040503050406030204" pitchFamily="18" charset="0"/>
                                  </a:rPr>
                                </m:ctrlPr>
                              </m:fPr>
                              <m:num>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𝛼</m:t>
                                    </m:r>
                                  </m:e>
                                  <m:sub>
                                    <m:r>
                                      <a:rPr lang="en-US" sz="3200" i="1">
                                        <a:latin typeface="Cambria Math" panose="02040503050406030204" pitchFamily="18" charset="0"/>
                                      </a:rPr>
                                      <m:t>12</m:t>
                                    </m:r>
                                  </m:sub>
                                </m:sSub>
                              </m:num>
                              <m:den>
                                <m:sSub>
                                  <m:sSubPr>
                                    <m:ctrlPr>
                                      <a:rPr lang="en-US" sz="3200" i="1">
                                        <a:latin typeface="Cambria Math" panose="02040503050406030204" pitchFamily="18" charset="0"/>
                                      </a:rPr>
                                    </m:ctrlPr>
                                  </m:sSubPr>
                                  <m:e>
                                    <m:r>
                                      <a:rPr lang="en-US" sz="3200" i="1">
                                        <a:latin typeface="Cambria Math" panose="02040503050406030204" pitchFamily="18" charset="0"/>
                                      </a:rPr>
                                      <m:t>𝐾</m:t>
                                    </m:r>
                                  </m:e>
                                  <m:sub>
                                    <m:r>
                                      <a:rPr lang="en-US" sz="3200" i="1">
                                        <a:latin typeface="Cambria Math" panose="02040503050406030204" pitchFamily="18" charset="0"/>
                                      </a:rPr>
                                      <m:t>1</m:t>
                                    </m:r>
                                  </m:sub>
                                </m:sSub>
                              </m:den>
                            </m:f>
                          </m:e>
                        </m:box>
                      </m:oMath>
                    </m:oMathPara>
                  </a14:m>
                  <a:endParaRPr lang="en-US" sz="3200" dirty="0"/>
                </a:p>
              </p:txBody>
            </p:sp>
          </mc:Choice>
          <mc:Fallback xmlns="">
            <p:sp>
              <p:nvSpPr>
                <p:cNvPr id="38" name="Rectangle 37">
                  <a:extLst>
                    <a:ext uri="{FF2B5EF4-FFF2-40B4-BE49-F238E27FC236}">
                      <a16:creationId xmlns:a16="http://schemas.microsoft.com/office/drawing/2014/main" id="{4A5AF6E5-5B27-46B2-A2B6-10035E9691F6}"/>
                    </a:ext>
                  </a:extLst>
                </p:cNvPr>
                <p:cNvSpPr>
                  <a:spLocks noRot="1" noChangeAspect="1" noMove="1" noResize="1" noEditPoints="1" noAdjustHandles="1" noChangeArrowheads="1" noChangeShapeType="1" noTextEdit="1"/>
                </p:cNvSpPr>
                <p:nvPr/>
              </p:nvSpPr>
              <p:spPr>
                <a:xfrm>
                  <a:off x="9464048" y="2711166"/>
                  <a:ext cx="780598" cy="693973"/>
                </a:xfrm>
                <a:prstGeom prst="rect">
                  <a:avLst/>
                </a:prstGeom>
                <a:blipFill>
                  <a:blip r:embed="rId12"/>
                  <a:stretch>
                    <a:fillRect/>
                  </a:stretch>
                </a:blipFill>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0797C262-69E5-4367-BD89-2D17264FD29B}"/>
                </a:ext>
              </a:extLst>
            </p:cNvPr>
            <p:cNvCxnSpPr/>
            <p:nvPr/>
          </p:nvCxnSpPr>
          <p:spPr>
            <a:xfrm flipV="1">
              <a:off x="10311060" y="2494989"/>
              <a:ext cx="0" cy="1097280"/>
            </a:xfrm>
            <a:prstGeom prst="straightConnector1">
              <a:avLst/>
            </a:prstGeom>
            <a:ln w="82550">
              <a:tailEnd type="oval"/>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3DD1E5C-F178-4B8C-87F5-8142280C8446}"/>
              </a:ext>
            </a:extLst>
          </p:cNvPr>
          <p:cNvGrpSpPr/>
          <p:nvPr/>
        </p:nvGrpSpPr>
        <p:grpSpPr>
          <a:xfrm>
            <a:off x="10631905" y="2450429"/>
            <a:ext cx="827210" cy="1097280"/>
            <a:chOff x="10631905" y="2450429"/>
            <a:chExt cx="827210" cy="1097280"/>
          </a:xfrm>
        </p:grpSpPr>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7A9DBC38-2DAF-4C51-ADE2-23B0BBDF5077}"/>
                    </a:ext>
                  </a:extLst>
                </p:cNvPr>
                <p:cNvSpPr/>
                <p:nvPr/>
              </p:nvSpPr>
              <p:spPr>
                <a:xfrm>
                  <a:off x="10678517" y="2683042"/>
                  <a:ext cx="780598" cy="6939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ox>
                          <m:boxPr>
                            <m:ctrlPr>
                              <a:rPr lang="en-US" sz="3200" i="1" smtClean="0">
                                <a:latin typeface="Cambria Math" panose="02040503050406030204" pitchFamily="18" charset="0"/>
                              </a:rPr>
                            </m:ctrlPr>
                          </m:boxPr>
                          <m:e>
                            <m:argPr>
                              <m:argSz m:val="-1"/>
                            </m:argPr>
                            <m:f>
                              <m:fPr>
                                <m:ctrlPr>
                                  <a:rPr lang="en-US" sz="3200" i="1" smtClean="0">
                                    <a:latin typeface="Cambria Math" panose="02040503050406030204" pitchFamily="18" charset="0"/>
                                  </a:rPr>
                                </m:ctrlPr>
                              </m:fPr>
                              <m:num>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𝛼</m:t>
                                    </m:r>
                                  </m:e>
                                  <m:sub>
                                    <m:r>
                                      <a:rPr lang="en-US" sz="3200" i="1">
                                        <a:latin typeface="Cambria Math" panose="02040503050406030204" pitchFamily="18" charset="0"/>
                                      </a:rPr>
                                      <m:t>21</m:t>
                                    </m:r>
                                  </m:sub>
                                </m:sSub>
                              </m:num>
                              <m:den>
                                <m:sSub>
                                  <m:sSubPr>
                                    <m:ctrlPr>
                                      <a:rPr lang="en-US" sz="3200" i="1">
                                        <a:latin typeface="Cambria Math" panose="02040503050406030204" pitchFamily="18" charset="0"/>
                                      </a:rPr>
                                    </m:ctrlPr>
                                  </m:sSubPr>
                                  <m:e>
                                    <m:r>
                                      <a:rPr lang="en-US" sz="3200" i="1">
                                        <a:latin typeface="Cambria Math" panose="02040503050406030204" pitchFamily="18" charset="0"/>
                                      </a:rPr>
                                      <m:t>𝐾</m:t>
                                    </m:r>
                                  </m:e>
                                  <m:sub>
                                    <m:r>
                                      <a:rPr lang="en-US" sz="3200" i="1">
                                        <a:latin typeface="Cambria Math" panose="02040503050406030204" pitchFamily="18" charset="0"/>
                                      </a:rPr>
                                      <m:t>2</m:t>
                                    </m:r>
                                  </m:sub>
                                </m:sSub>
                              </m:den>
                            </m:f>
                          </m:e>
                        </m:box>
                      </m:oMath>
                    </m:oMathPara>
                  </a14:m>
                  <a:endParaRPr lang="en-US" sz="3200" dirty="0"/>
                </a:p>
              </p:txBody>
            </p:sp>
          </mc:Choice>
          <mc:Fallback xmlns="">
            <p:sp>
              <p:nvSpPr>
                <p:cNvPr id="43" name="Rectangle 42">
                  <a:extLst>
                    <a:ext uri="{FF2B5EF4-FFF2-40B4-BE49-F238E27FC236}">
                      <a16:creationId xmlns:a16="http://schemas.microsoft.com/office/drawing/2014/main" id="{7A9DBC38-2DAF-4C51-ADE2-23B0BBDF5077}"/>
                    </a:ext>
                  </a:extLst>
                </p:cNvPr>
                <p:cNvSpPr>
                  <a:spLocks noRot="1" noChangeAspect="1" noMove="1" noResize="1" noEditPoints="1" noAdjustHandles="1" noChangeArrowheads="1" noChangeShapeType="1" noTextEdit="1"/>
                </p:cNvSpPr>
                <p:nvPr/>
              </p:nvSpPr>
              <p:spPr>
                <a:xfrm>
                  <a:off x="10678517" y="2683042"/>
                  <a:ext cx="780598" cy="693973"/>
                </a:xfrm>
                <a:prstGeom prst="rect">
                  <a:avLst/>
                </a:prstGeom>
                <a:blipFill>
                  <a:blip r:embed="rId13"/>
                  <a:stretch>
                    <a:fillRect/>
                  </a:stretch>
                </a:blipFill>
              </p:spPr>
              <p:txBody>
                <a:bodyPr/>
                <a:lstStyle/>
                <a:p>
                  <a:r>
                    <a:rPr lang="en-US">
                      <a:noFill/>
                    </a:rPr>
                    <a:t> </a:t>
                  </a:r>
                </a:p>
              </p:txBody>
            </p:sp>
          </mc:Fallback>
        </mc:AlternateContent>
        <p:cxnSp>
          <p:nvCxnSpPr>
            <p:cNvPr id="44" name="Straight Arrow Connector 43">
              <a:extLst>
                <a:ext uri="{FF2B5EF4-FFF2-40B4-BE49-F238E27FC236}">
                  <a16:creationId xmlns:a16="http://schemas.microsoft.com/office/drawing/2014/main" id="{BC719BD0-8118-4A28-9E9A-5034ABF05817}"/>
                </a:ext>
              </a:extLst>
            </p:cNvPr>
            <p:cNvCxnSpPr/>
            <p:nvPr/>
          </p:nvCxnSpPr>
          <p:spPr>
            <a:xfrm flipV="1">
              <a:off x="10631905" y="2450429"/>
              <a:ext cx="0" cy="1097280"/>
            </a:xfrm>
            <a:prstGeom prst="straightConnector1">
              <a:avLst/>
            </a:prstGeom>
            <a:ln w="82550">
              <a:headEnd type="oval"/>
              <a:tailEnd type="none"/>
            </a:ln>
          </p:spPr>
          <p:style>
            <a:lnRef idx="1">
              <a:schemeClr val="accent1"/>
            </a:lnRef>
            <a:fillRef idx="0">
              <a:schemeClr val="accent1"/>
            </a:fillRef>
            <a:effectRef idx="0">
              <a:schemeClr val="accent1"/>
            </a:effectRef>
            <a:fontRef idx="minor">
              <a:schemeClr val="tx1"/>
            </a:fontRef>
          </p:style>
        </p:cxnSp>
      </p:grpSp>
      <p:sp>
        <p:nvSpPr>
          <p:cNvPr id="45" name="Oval 44">
            <a:extLst>
              <a:ext uri="{FF2B5EF4-FFF2-40B4-BE49-F238E27FC236}">
                <a16:creationId xmlns:a16="http://schemas.microsoft.com/office/drawing/2014/main" id="{26074316-1429-4CB4-B047-6EE0DE4D1F4C}"/>
              </a:ext>
            </a:extLst>
          </p:cNvPr>
          <p:cNvSpPr/>
          <p:nvPr/>
        </p:nvSpPr>
        <p:spPr>
          <a:xfrm rot="1406628">
            <a:off x="5378479" y="1748256"/>
            <a:ext cx="2317961" cy="1325472"/>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35A95DF-88F6-453B-AD96-4CC9EBADAD2E}"/>
              </a:ext>
            </a:extLst>
          </p:cNvPr>
          <p:cNvSpPr/>
          <p:nvPr/>
        </p:nvSpPr>
        <p:spPr>
          <a:xfrm rot="3561522">
            <a:off x="7177611" y="3119337"/>
            <a:ext cx="1258703" cy="2042962"/>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C4D96E99-CA7B-4DAC-BA23-ECEADAB403F7}"/>
                  </a:ext>
                </a:extLst>
              </p:cNvPr>
              <p:cNvSpPr txBox="1">
                <a:spLocks/>
              </p:cNvSpPr>
              <p:nvPr/>
            </p:nvSpPr>
            <p:spPr>
              <a:xfrm>
                <a:off x="3132465" y="3606614"/>
                <a:ext cx="6006401" cy="12404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
                        <m:fPr>
                          <m:ctrlPr>
                            <a:rPr lang="en-US" sz="3200" i="1" smtClean="0">
                              <a:latin typeface="Cambria Math" panose="02040503050406030204" pitchFamily="18" charset="0"/>
                            </a:rPr>
                          </m:ctrlPr>
                        </m:fPr>
                        <m:num>
                          <m:r>
                            <a:rPr lang="en-US" sz="3200" i="1">
                              <a:latin typeface="Cambria Math" panose="02040503050406030204" pitchFamily="18" charset="0"/>
                            </a:rPr>
                            <m:t>𝑑</m:t>
                          </m:r>
                          <m:sSub>
                            <m:sSubPr>
                              <m:ctrlPr>
                                <a:rPr lang="en-US" sz="3200" i="1" smtClean="0">
                                  <a:latin typeface="Cambria Math" panose="02040503050406030204" pitchFamily="18" charset="0"/>
                                </a:rPr>
                              </m:ctrlPr>
                            </m:sSubPr>
                            <m:e>
                              <m:r>
                                <a:rPr lang="en-US" sz="3200" i="1" smtClean="0">
                                  <a:latin typeface="Cambria Math" panose="02040503050406030204" pitchFamily="18" charset="0"/>
                                </a:rPr>
                                <m:t>𝑁</m:t>
                              </m:r>
                            </m:e>
                            <m:sub>
                              <m:r>
                                <a:rPr lang="en-US" sz="3200" b="0" i="1" smtClean="0">
                                  <a:latin typeface="Cambria Math" panose="02040503050406030204" pitchFamily="18" charset="0"/>
                                </a:rPr>
                                <m:t>2</m:t>
                              </m:r>
                            </m:sub>
                          </m:sSub>
                        </m:num>
                        <m:den>
                          <m:r>
                            <a:rPr lang="en-US" sz="3200" i="1">
                              <a:latin typeface="Cambria Math" panose="02040503050406030204" pitchFamily="18" charset="0"/>
                            </a:rPr>
                            <m:t>𝑑𝑡</m:t>
                          </m:r>
                        </m:den>
                      </m:f>
                      <m:r>
                        <a:rPr lang="en-US" sz="3200" i="1">
                          <a:latin typeface="Cambria Math" panose="02040503050406030204" pitchFamily="18" charset="0"/>
                        </a:rPr>
                        <m:t>=</m:t>
                      </m:r>
                      <m:sSub>
                        <m:sSubPr>
                          <m:ctrlPr>
                            <a:rPr lang="en-US" sz="3200" i="1" smtClean="0">
                              <a:latin typeface="Cambria Math" panose="02040503050406030204" pitchFamily="18" charset="0"/>
                            </a:rPr>
                          </m:ctrlPr>
                        </m:sSubPr>
                        <m:e>
                          <m:r>
                            <a:rPr lang="en-US" sz="3200" i="1" smtClean="0">
                              <a:latin typeface="Cambria Math" panose="02040503050406030204" pitchFamily="18" charset="0"/>
                            </a:rPr>
                            <m:t>𝑟</m:t>
                          </m:r>
                        </m:e>
                        <m:sub>
                          <m:r>
                            <a:rPr lang="en-US" sz="3200" b="0" i="1" smtClean="0">
                              <a:latin typeface="Cambria Math" panose="02040503050406030204" pitchFamily="18" charset="0"/>
                            </a:rPr>
                            <m:t>2</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b="0" i="1" smtClean="0">
                              <a:latin typeface="Cambria Math" panose="02040503050406030204" pitchFamily="18" charset="0"/>
                            </a:rPr>
                            <m:t>2</m:t>
                          </m:r>
                        </m:sub>
                      </m:sSub>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sSub>
                                <m:sSubPr>
                                  <m:ctrlPr>
                                    <a:rPr lang="en-US" sz="3200" i="1">
                                      <a:latin typeface="Cambria Math" panose="02040503050406030204" pitchFamily="18" charset="0"/>
                                    </a:rPr>
                                  </m:ctrlPr>
                                </m:sSubPr>
                                <m:e>
                                  <m:r>
                                    <a:rPr lang="en-US" sz="3200" i="1" smtClean="0">
                                      <a:latin typeface="Cambria Math" panose="02040503050406030204" pitchFamily="18" charset="0"/>
                                    </a:rPr>
                                    <m:t>𝐾</m:t>
                                  </m:r>
                                </m:e>
                                <m:sub>
                                  <m:r>
                                    <a:rPr lang="en-US" sz="3200" b="0" i="1" smtClean="0">
                                      <a:latin typeface="Cambria Math" panose="02040503050406030204" pitchFamily="18" charset="0"/>
                                    </a:rPr>
                                    <m:t>2</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𝛼</m:t>
                                  </m:r>
                                </m:e>
                                <m:sub>
                                  <m:r>
                                    <a:rPr lang="en-US" sz="3200" i="1">
                                      <a:latin typeface="Cambria Math" panose="02040503050406030204" pitchFamily="18" charset="0"/>
                                    </a:rPr>
                                    <m:t>21</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1</m:t>
                                  </m:r>
                                </m:sub>
                              </m:sSub>
                            </m:num>
                            <m:den>
                              <m:sSub>
                                <m:sSubPr>
                                  <m:ctrlPr>
                                    <a:rPr lang="en-US" sz="3200" i="1" smtClean="0">
                                      <a:latin typeface="Cambria Math" panose="02040503050406030204" pitchFamily="18" charset="0"/>
                                    </a:rPr>
                                  </m:ctrlPr>
                                </m:sSubPr>
                                <m:e>
                                  <m:r>
                                    <a:rPr lang="en-US" sz="3200" i="1" smtClean="0">
                                      <a:latin typeface="Cambria Math" panose="02040503050406030204" pitchFamily="18" charset="0"/>
                                    </a:rPr>
                                    <m:t>𝐾</m:t>
                                  </m:r>
                                </m:e>
                                <m:sub>
                                  <m:r>
                                    <a:rPr lang="en-US" sz="3200" b="0" i="1" smtClean="0">
                                      <a:latin typeface="Cambria Math" panose="02040503050406030204" pitchFamily="18" charset="0"/>
                                    </a:rPr>
                                    <m:t>2</m:t>
                                  </m:r>
                                </m:sub>
                              </m:sSub>
                            </m:den>
                          </m:f>
                        </m:e>
                      </m:d>
                    </m:oMath>
                  </m:oMathPara>
                </a14:m>
                <a:endParaRPr lang="en-US" sz="3200" dirty="0"/>
              </a:p>
              <a:p>
                <a:pPr marL="0" indent="0">
                  <a:buFont typeface="Arial" panose="020B0604020202020204" pitchFamily="34" charset="0"/>
                  <a:buNone/>
                </a:pPr>
                <a:r>
                  <a:rPr lang="en-US" sz="3200" dirty="0"/>
                  <a:t> </a:t>
                </a:r>
              </a:p>
              <a:p>
                <a:pPr marL="0" indent="0">
                  <a:buFont typeface="Arial" panose="020B0604020202020204" pitchFamily="34" charset="0"/>
                  <a:buNone/>
                </a:pPr>
                <a:r>
                  <a:rPr lang="en-US" sz="3200" dirty="0"/>
                  <a:t>	</a:t>
                </a:r>
              </a:p>
            </p:txBody>
          </p:sp>
        </mc:Choice>
        <mc:Fallback xmlns="">
          <p:sp>
            <p:nvSpPr>
              <p:cNvPr id="5" name="Content Placeholder 2">
                <a:extLst>
                  <a:ext uri="{FF2B5EF4-FFF2-40B4-BE49-F238E27FC236}">
                    <a16:creationId xmlns:a16="http://schemas.microsoft.com/office/drawing/2014/main" id="{C4D96E99-CA7B-4DAC-BA23-ECEADAB403F7}"/>
                  </a:ext>
                </a:extLst>
              </p:cNvPr>
              <p:cNvSpPr txBox="1">
                <a:spLocks noRot="1" noChangeAspect="1" noMove="1" noResize="1" noEditPoints="1" noAdjustHandles="1" noChangeArrowheads="1" noChangeShapeType="1" noTextEdit="1"/>
              </p:cNvSpPr>
              <p:nvPr/>
            </p:nvSpPr>
            <p:spPr>
              <a:xfrm>
                <a:off x="3132465" y="3606614"/>
                <a:ext cx="6006401" cy="1240402"/>
              </a:xfrm>
              <a:prstGeom prst="rect">
                <a:avLst/>
              </a:prstGeom>
              <a:blipFill>
                <a:blip r:embed="rId14"/>
                <a:stretch>
                  <a:fillRect/>
                </a:stretch>
              </a:blipFill>
            </p:spPr>
            <p:txBody>
              <a:bodyPr/>
              <a:lstStyle/>
              <a:p>
                <a:r>
                  <a:rPr lang="en-US">
                    <a:noFill/>
                  </a:rPr>
                  <a:t> </a:t>
                </a:r>
              </a:p>
            </p:txBody>
          </p:sp>
        </mc:Fallback>
      </mc:AlternateContent>
      <p:sp>
        <p:nvSpPr>
          <p:cNvPr id="46" name="Oval 45">
            <a:extLst>
              <a:ext uri="{FF2B5EF4-FFF2-40B4-BE49-F238E27FC236}">
                <a16:creationId xmlns:a16="http://schemas.microsoft.com/office/drawing/2014/main" id="{7E33A555-4EA1-4568-B8D3-79C0EFE8EECC}"/>
              </a:ext>
            </a:extLst>
          </p:cNvPr>
          <p:cNvSpPr/>
          <p:nvPr/>
        </p:nvSpPr>
        <p:spPr>
          <a:xfrm rot="1406628">
            <a:off x="5540927" y="3449653"/>
            <a:ext cx="2236271" cy="1292550"/>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1">
            <a:extLst>
              <a:ext uri="{FF2B5EF4-FFF2-40B4-BE49-F238E27FC236}">
                <a16:creationId xmlns:a16="http://schemas.microsoft.com/office/drawing/2014/main" id="{CC00E4CD-69DA-4EF7-82FD-7594366A0DFD}"/>
              </a:ext>
            </a:extLst>
          </p:cNvPr>
          <p:cNvSpPr>
            <a:spLocks noGrp="1"/>
          </p:cNvSpPr>
          <p:nvPr>
            <p:ph type="title"/>
          </p:nvPr>
        </p:nvSpPr>
        <p:spPr>
          <a:xfrm>
            <a:off x="838200" y="-164265"/>
            <a:ext cx="10515600" cy="1325563"/>
          </a:xfrm>
        </p:spPr>
        <p:txBody>
          <a:bodyPr/>
          <a:lstStyle/>
          <a:p>
            <a:pPr algn="ctr"/>
            <a:r>
              <a:rPr lang="en-US" dirty="0" err="1"/>
              <a:t>Lotka-Volterra</a:t>
            </a:r>
            <a:r>
              <a:rPr lang="en-US" dirty="0"/>
              <a:t> model of mutualism</a:t>
            </a:r>
          </a:p>
        </p:txBody>
      </p:sp>
      <p:pic>
        <p:nvPicPr>
          <p:cNvPr id="34" name="Picture 8" descr="Allium unifolium (oneleaf onion) with Bumblebee - grid24_12">
            <a:extLst>
              <a:ext uri="{FF2B5EF4-FFF2-40B4-BE49-F238E27FC236}">
                <a16:creationId xmlns:a16="http://schemas.microsoft.com/office/drawing/2014/main" id="{FBCE47A4-7266-4807-98C4-CB700CCB6B8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503110" y="3495173"/>
            <a:ext cx="1498243" cy="1546059"/>
          </a:xfrm>
          <a:prstGeom prst="rect">
            <a:avLst/>
          </a:prstGeom>
          <a:noFill/>
          <a:effectLst>
            <a:innerShdw blurRad="114300">
              <a:prstClr val="black"/>
            </a:innerShdw>
            <a:softEdge rad="12700"/>
          </a:effectLst>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5F4A073A-97A4-4D64-8208-E797329D85D0}"/>
              </a:ext>
            </a:extLst>
          </p:cNvPr>
          <p:cNvPicPr>
            <a:picLocks noChangeAspect="1"/>
          </p:cNvPicPr>
          <p:nvPr/>
        </p:nvPicPr>
        <p:blipFill>
          <a:blip r:embed="rId16"/>
          <a:stretch>
            <a:fillRect/>
          </a:stretch>
        </p:blipFill>
        <p:spPr>
          <a:xfrm>
            <a:off x="1606904" y="1467851"/>
            <a:ext cx="1249844" cy="1763629"/>
          </a:xfrm>
          <a:prstGeom prst="rect">
            <a:avLst/>
          </a:prstGeom>
        </p:spPr>
      </p:pic>
      <p:sp>
        <p:nvSpPr>
          <p:cNvPr id="37" name="Rectangle 36">
            <a:extLst>
              <a:ext uri="{FF2B5EF4-FFF2-40B4-BE49-F238E27FC236}">
                <a16:creationId xmlns:a16="http://schemas.microsoft.com/office/drawing/2014/main" id="{0BD8D79D-57C4-43FA-86EF-D3B2CE4F220A}"/>
              </a:ext>
            </a:extLst>
          </p:cNvPr>
          <p:cNvSpPr/>
          <p:nvPr/>
        </p:nvSpPr>
        <p:spPr>
          <a:xfrm>
            <a:off x="703053" y="5639191"/>
            <a:ext cx="4003532" cy="830997"/>
          </a:xfrm>
          <a:prstGeom prst="rect">
            <a:avLst/>
          </a:prstGeom>
        </p:spPr>
        <p:txBody>
          <a:bodyPr wrap="none">
            <a:spAutoFit/>
          </a:bodyPr>
          <a:lstStyle/>
          <a:p>
            <a:r>
              <a:rPr lang="en-US" sz="2400" dirty="0" err="1"/>
              <a:t>Gause</a:t>
            </a:r>
            <a:r>
              <a:rPr lang="en-US" sz="2400" dirty="0"/>
              <a:t> and Witt (1935)</a:t>
            </a:r>
          </a:p>
          <a:p>
            <a:r>
              <a:rPr lang="en-US" sz="2400" dirty="0" err="1"/>
              <a:t>Vandermeer</a:t>
            </a:r>
            <a:r>
              <a:rPr lang="en-US" sz="2400" dirty="0"/>
              <a:t> &amp; Boucher (1978)</a:t>
            </a:r>
          </a:p>
        </p:txBody>
      </p:sp>
    </p:spTree>
    <p:extLst>
      <p:ext uri="{BB962C8B-B14F-4D97-AF65-F5344CB8AC3E}">
        <p14:creationId xmlns:p14="http://schemas.microsoft.com/office/powerpoint/2010/main" val="1352100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5" grpId="0" animBg="1"/>
      <p:bldP spid="47" grpId="0" animBg="1"/>
      <p:bldP spid="4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9" name="Group 118"/>
          <p:cNvGrpSpPr/>
          <p:nvPr/>
        </p:nvGrpSpPr>
        <p:grpSpPr>
          <a:xfrm>
            <a:off x="4295801" y="1469855"/>
            <a:ext cx="3528909" cy="3826774"/>
            <a:chOff x="1979109" y="1469855"/>
            <a:chExt cx="3528909" cy="3826774"/>
          </a:xfrm>
        </p:grpSpPr>
        <p:pic>
          <p:nvPicPr>
            <p:cNvPr id="3" name="Picture 2" descr="images.jpg"/>
            <p:cNvPicPr>
              <a:picLocks noChangeAspect="1"/>
            </p:cNvPicPr>
            <p:nvPr/>
          </p:nvPicPr>
          <p:blipFill>
            <a:blip r:embed="rId3" cstate="print"/>
            <a:stretch>
              <a:fillRect/>
            </a:stretch>
          </p:blipFill>
          <p:spPr>
            <a:xfrm>
              <a:off x="4413818" y="1522174"/>
              <a:ext cx="914400" cy="684917"/>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Picture 3" descr="flower23.jpg"/>
            <p:cNvPicPr>
              <a:picLocks noChangeAspect="1"/>
            </p:cNvPicPr>
            <p:nvPr/>
          </p:nvPicPr>
          <p:blipFill>
            <a:blip r:embed="rId4" cstate="print"/>
            <a:stretch>
              <a:fillRect/>
            </a:stretch>
          </p:blipFill>
          <p:spPr>
            <a:xfrm>
              <a:off x="4358821" y="2801837"/>
              <a:ext cx="914400" cy="698601"/>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Imagen 14"/>
            <p:cNvPicPr>
              <a:picLocks noChangeAspect="1"/>
            </p:cNvPicPr>
            <p:nvPr/>
          </p:nvPicPr>
          <p:blipFill>
            <a:blip r:embed="rId5" cstate="print"/>
            <a:srcRect r="21641"/>
            <a:stretch>
              <a:fillRect/>
            </a:stretch>
          </p:blipFill>
          <p:spPr bwMode="auto">
            <a:xfrm>
              <a:off x="4593618" y="4415999"/>
              <a:ext cx="914400" cy="88063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descr="Bombus_fraternus,_back,I_SD10862.jpg"/>
            <p:cNvPicPr>
              <a:picLocks noChangeAspect="1"/>
            </p:cNvPicPr>
            <p:nvPr/>
          </p:nvPicPr>
          <p:blipFill>
            <a:blip r:embed="rId6" cstate="print"/>
            <a:stretch>
              <a:fillRect/>
            </a:stretch>
          </p:blipFill>
          <p:spPr>
            <a:xfrm>
              <a:off x="2041883" y="1469855"/>
              <a:ext cx="914400" cy="737236"/>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Imagen 58"/>
            <p:cNvPicPr>
              <a:picLocks noChangeAspect="1"/>
            </p:cNvPicPr>
            <p:nvPr/>
          </p:nvPicPr>
          <p:blipFill>
            <a:blip r:embed="rId7" cstate="print"/>
            <a:srcRect l="34126" r="5556" b="8974"/>
            <a:stretch>
              <a:fillRect/>
            </a:stretch>
          </p:blipFill>
          <p:spPr bwMode="auto">
            <a:xfrm>
              <a:off x="2088892" y="2684032"/>
              <a:ext cx="914400" cy="854829"/>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Imagen 13"/>
            <p:cNvPicPr>
              <a:picLocks noChangeAspect="1"/>
            </p:cNvPicPr>
            <p:nvPr/>
          </p:nvPicPr>
          <p:blipFill>
            <a:blip r:embed="rId8" cstate="print"/>
            <a:srcRect/>
            <a:stretch>
              <a:fillRect/>
            </a:stretch>
          </p:blipFill>
          <p:spPr bwMode="auto">
            <a:xfrm>
              <a:off x="1979109" y="4323340"/>
              <a:ext cx="914400" cy="91440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12" name="Straight Connector 11"/>
            <p:cNvCxnSpPr>
              <a:stCxn id="6" idx="6"/>
              <a:endCxn id="3" idx="2"/>
            </p:cNvCxnSpPr>
            <p:nvPr/>
          </p:nvCxnSpPr>
          <p:spPr bwMode="auto">
            <a:xfrm>
              <a:off x="2956283" y="1838473"/>
              <a:ext cx="1457535" cy="26160"/>
            </a:xfrm>
            <a:prstGeom prst="line">
              <a:avLst/>
            </a:prstGeom>
            <a:solidFill>
              <a:srgbClr val="00B8FF"/>
            </a:solidFill>
            <a:ln w="19050" cap="flat" cmpd="sng" algn="ctr">
              <a:solidFill>
                <a:schemeClr val="bg2">
                  <a:lumMod val="75000"/>
                </a:schemeClr>
              </a:solidFill>
              <a:prstDash val="solid"/>
              <a:round/>
              <a:headEnd type="none" w="med" len="med"/>
              <a:tailEnd type="none" w="med" len="med"/>
            </a:ln>
            <a:effectLst/>
          </p:spPr>
        </p:cxnSp>
        <p:cxnSp>
          <p:nvCxnSpPr>
            <p:cNvPr id="14" name="Straight Connector 13"/>
            <p:cNvCxnSpPr/>
            <p:nvPr/>
          </p:nvCxnSpPr>
          <p:spPr bwMode="auto">
            <a:xfrm flipV="1">
              <a:off x="2973455" y="3111446"/>
              <a:ext cx="1385366" cy="1"/>
            </a:xfrm>
            <a:prstGeom prst="line">
              <a:avLst/>
            </a:prstGeom>
            <a:solidFill>
              <a:srgbClr val="00B8FF"/>
            </a:solidFill>
            <a:ln w="38100" cap="flat" cmpd="sng" algn="ctr">
              <a:solidFill>
                <a:schemeClr val="bg2">
                  <a:lumMod val="75000"/>
                </a:schemeClr>
              </a:solidFill>
              <a:prstDash val="solid"/>
              <a:round/>
              <a:headEnd type="none" w="med" len="med"/>
              <a:tailEnd type="none" w="med" len="med"/>
            </a:ln>
            <a:effectLst/>
          </p:spPr>
        </p:cxnSp>
        <p:cxnSp>
          <p:nvCxnSpPr>
            <p:cNvPr id="16" name="Straight Connector 15"/>
            <p:cNvCxnSpPr>
              <a:stCxn id="9" idx="7"/>
              <a:endCxn id="3" idx="2"/>
            </p:cNvCxnSpPr>
            <p:nvPr/>
          </p:nvCxnSpPr>
          <p:spPr bwMode="auto">
            <a:xfrm flipV="1">
              <a:off x="2759598" y="1864633"/>
              <a:ext cx="1654220" cy="2592618"/>
            </a:xfrm>
            <a:prstGeom prst="line">
              <a:avLst/>
            </a:prstGeom>
            <a:solidFill>
              <a:srgbClr val="00B8FF"/>
            </a:solidFill>
            <a:ln w="76200" cap="flat" cmpd="sng" algn="ctr">
              <a:solidFill>
                <a:schemeClr val="bg2">
                  <a:lumMod val="75000"/>
                </a:schemeClr>
              </a:solidFill>
              <a:prstDash val="solid"/>
              <a:round/>
              <a:headEnd type="none" w="med" len="med"/>
              <a:tailEnd type="none" w="med" len="med"/>
            </a:ln>
            <a:effectLst/>
          </p:spPr>
        </p:cxnSp>
        <p:cxnSp>
          <p:nvCxnSpPr>
            <p:cNvPr id="22" name="Straight Connector 21"/>
            <p:cNvCxnSpPr>
              <a:stCxn id="6" idx="6"/>
              <a:endCxn id="5" idx="2"/>
            </p:cNvCxnSpPr>
            <p:nvPr/>
          </p:nvCxnSpPr>
          <p:spPr bwMode="auto">
            <a:xfrm>
              <a:off x="2956283" y="1838473"/>
              <a:ext cx="1637335" cy="3017841"/>
            </a:xfrm>
            <a:prstGeom prst="line">
              <a:avLst/>
            </a:prstGeom>
            <a:solidFill>
              <a:srgbClr val="00B8FF"/>
            </a:solidFill>
            <a:ln w="19050" cap="flat" cmpd="sng" algn="ctr">
              <a:solidFill>
                <a:schemeClr val="bg2">
                  <a:lumMod val="75000"/>
                </a:schemeClr>
              </a:solidFill>
              <a:prstDash val="solid"/>
              <a:round/>
              <a:headEnd type="none" w="med" len="med"/>
              <a:tailEnd type="none" w="med" len="med"/>
            </a:ln>
            <a:effectLst/>
          </p:spPr>
        </p:cxnSp>
        <p:cxnSp>
          <p:nvCxnSpPr>
            <p:cNvPr id="24" name="Straight Connector 23"/>
            <p:cNvCxnSpPr>
              <a:stCxn id="8" idx="6"/>
            </p:cNvCxnSpPr>
            <p:nvPr/>
          </p:nvCxnSpPr>
          <p:spPr bwMode="auto">
            <a:xfrm flipV="1">
              <a:off x="3003292" y="1847593"/>
              <a:ext cx="1429451" cy="1263854"/>
            </a:xfrm>
            <a:prstGeom prst="line">
              <a:avLst/>
            </a:prstGeom>
            <a:solidFill>
              <a:srgbClr val="00B8FF"/>
            </a:solidFill>
            <a:ln w="38100" cap="flat" cmpd="sng" algn="ctr">
              <a:solidFill>
                <a:schemeClr val="bg2">
                  <a:lumMod val="75000"/>
                </a:schemeClr>
              </a:solidFill>
              <a:prstDash val="solid"/>
              <a:round/>
              <a:headEnd type="none" w="med" len="med"/>
              <a:tailEnd type="none" w="med" len="med"/>
            </a:ln>
            <a:effectLst/>
          </p:spPr>
        </p:cxnSp>
        <p:cxnSp>
          <p:nvCxnSpPr>
            <p:cNvPr id="28" name="Straight Connector 27"/>
            <p:cNvCxnSpPr/>
            <p:nvPr/>
          </p:nvCxnSpPr>
          <p:spPr bwMode="auto">
            <a:xfrm>
              <a:off x="2956283" y="1864633"/>
              <a:ext cx="1402538" cy="1246813"/>
            </a:xfrm>
            <a:prstGeom prst="line">
              <a:avLst/>
            </a:prstGeom>
            <a:solidFill>
              <a:srgbClr val="00B8FF"/>
            </a:solidFill>
            <a:ln w="19050" cap="flat" cmpd="sng" algn="ctr">
              <a:solidFill>
                <a:schemeClr val="bg2">
                  <a:lumMod val="75000"/>
                </a:schemeClr>
              </a:solidFill>
              <a:prstDash val="solid"/>
              <a:round/>
              <a:headEnd type="none" w="med" len="med"/>
              <a:tailEnd type="none" w="med" len="med"/>
            </a:ln>
            <a:effectLst/>
          </p:spPr>
        </p:cxnSp>
      </p:grpSp>
      <p:sp>
        <p:nvSpPr>
          <p:cNvPr id="112" name="TextBox 111"/>
          <p:cNvSpPr txBox="1">
            <a:spLocks noChangeArrowheads="1"/>
          </p:cNvSpPr>
          <p:nvPr/>
        </p:nvSpPr>
        <p:spPr bwMode="auto">
          <a:xfrm>
            <a:off x="3111193" y="245384"/>
            <a:ext cx="6008738" cy="707886"/>
          </a:xfrm>
          <a:prstGeom prst="rect">
            <a:avLst/>
          </a:prstGeom>
          <a:noFill/>
          <a:ln w="9525">
            <a:noFill/>
            <a:miter lim="800000"/>
            <a:headEnd/>
            <a:tailEnd/>
          </a:ln>
        </p:spPr>
        <p:txBody>
          <a:bodyPr wrap="square">
            <a:spAutoFit/>
          </a:bodyPr>
          <a:lstStyle/>
          <a:p>
            <a:pPr algn="ctr"/>
            <a:r>
              <a:rPr lang="es-ES_tradnl" sz="4000" dirty="0" err="1">
                <a:latin typeface="+mj-lt"/>
              </a:rPr>
              <a:t>Without</a:t>
            </a:r>
            <a:r>
              <a:rPr lang="es-ES_tradnl" sz="4000" dirty="0">
                <a:latin typeface="+mj-lt"/>
              </a:rPr>
              <a:t> </a:t>
            </a:r>
            <a:r>
              <a:rPr lang="es-ES_tradnl" sz="4000" dirty="0" err="1">
                <a:latin typeface="+mj-lt"/>
              </a:rPr>
              <a:t>adaptive</a:t>
            </a:r>
            <a:r>
              <a:rPr lang="es-ES_tradnl" sz="4000" dirty="0">
                <a:latin typeface="+mj-lt"/>
              </a:rPr>
              <a:t> </a:t>
            </a:r>
            <a:r>
              <a:rPr lang="es-ES_tradnl" sz="4000" dirty="0" err="1">
                <a:latin typeface="+mj-lt"/>
              </a:rPr>
              <a:t>foraging</a:t>
            </a:r>
            <a:endParaRPr lang="es-ES_tradnl" sz="4000" dirty="0">
              <a:latin typeface="+mj-lt"/>
            </a:endParaRPr>
          </a:p>
        </p:txBody>
      </p:sp>
      <p:sp>
        <p:nvSpPr>
          <p:cNvPr id="118" name="Rectangle 117"/>
          <p:cNvSpPr/>
          <p:nvPr/>
        </p:nvSpPr>
        <p:spPr bwMode="auto">
          <a:xfrm>
            <a:off x="7981368" y="1518755"/>
            <a:ext cx="277202" cy="965865"/>
          </a:xfrm>
          <a:prstGeom prst="rect">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base" hangingPunct="0">
              <a:spcBef>
                <a:spcPct val="0"/>
              </a:spcBef>
              <a:spcAft>
                <a:spcPct val="0"/>
              </a:spcAft>
              <a:buClr>
                <a:srgbClr val="000000"/>
              </a:buClr>
              <a:buSzPct val="100000"/>
            </a:pPr>
            <a:endParaRPr lang="en-US">
              <a:solidFill>
                <a:schemeClr val="bg1"/>
              </a:solidFill>
              <a:latin typeface="Arial" charset="0"/>
            </a:endParaRPr>
          </a:p>
        </p:txBody>
      </p:sp>
      <p:sp>
        <p:nvSpPr>
          <p:cNvPr id="55" name="Rectangle 54"/>
          <p:cNvSpPr/>
          <p:nvPr/>
        </p:nvSpPr>
        <p:spPr bwMode="auto">
          <a:xfrm>
            <a:off x="7968208" y="2929154"/>
            <a:ext cx="277202" cy="965865"/>
          </a:xfrm>
          <a:prstGeom prst="rect">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base" hangingPunct="0">
              <a:spcBef>
                <a:spcPct val="0"/>
              </a:spcBef>
              <a:spcAft>
                <a:spcPct val="0"/>
              </a:spcAft>
              <a:buClr>
                <a:srgbClr val="000000"/>
              </a:buClr>
              <a:buSzPct val="100000"/>
            </a:pPr>
            <a:endParaRPr lang="en-US">
              <a:solidFill>
                <a:schemeClr val="bg1"/>
              </a:solidFill>
              <a:latin typeface="Arial" charset="0"/>
            </a:endParaRPr>
          </a:p>
        </p:txBody>
      </p:sp>
      <p:sp>
        <p:nvSpPr>
          <p:cNvPr id="56" name="Rectangle 55"/>
          <p:cNvSpPr/>
          <p:nvPr/>
        </p:nvSpPr>
        <p:spPr bwMode="auto">
          <a:xfrm>
            <a:off x="7978079" y="4479360"/>
            <a:ext cx="277202" cy="965865"/>
          </a:xfrm>
          <a:prstGeom prst="rect">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base" hangingPunct="0">
              <a:spcBef>
                <a:spcPct val="0"/>
              </a:spcBef>
              <a:spcAft>
                <a:spcPct val="0"/>
              </a:spcAft>
              <a:buClr>
                <a:srgbClr val="000000"/>
              </a:buClr>
              <a:buSzPct val="100000"/>
            </a:pPr>
            <a:endParaRPr lang="en-US">
              <a:solidFill>
                <a:schemeClr val="bg1"/>
              </a:solidFill>
              <a:latin typeface="Arial" charset="0"/>
            </a:endParaRPr>
          </a:p>
        </p:txBody>
      </p:sp>
      <p:sp>
        <p:nvSpPr>
          <p:cNvPr id="57" name="Oval 56"/>
          <p:cNvSpPr/>
          <p:nvPr/>
        </p:nvSpPr>
        <p:spPr>
          <a:xfrm>
            <a:off x="8400256" y="2481544"/>
            <a:ext cx="2038530" cy="587417"/>
          </a:xfrm>
          <a:prstGeom prst="ellipse">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i="1" dirty="0" err="1">
                <a:solidFill>
                  <a:schemeClr val="bg1"/>
                </a:solidFill>
              </a:rPr>
              <a:t>Rewards</a:t>
            </a:r>
            <a:endParaRPr lang="en-US" sz="2800" i="1" baseline="-25000" dirty="0">
              <a:solidFill>
                <a:schemeClr val="bg1"/>
              </a:solidFill>
            </a:endParaRPr>
          </a:p>
        </p:txBody>
      </p:sp>
      <p:sp>
        <p:nvSpPr>
          <p:cNvPr id="21" name="TextBox 20"/>
          <p:cNvSpPr txBox="1">
            <a:spLocks noChangeArrowheads="1"/>
          </p:cNvSpPr>
          <p:nvPr/>
        </p:nvSpPr>
        <p:spPr bwMode="auto">
          <a:xfrm>
            <a:off x="6528048" y="6372036"/>
            <a:ext cx="4032448" cy="338554"/>
          </a:xfrm>
          <a:prstGeom prst="rect">
            <a:avLst/>
          </a:prstGeom>
          <a:noFill/>
          <a:ln w="9525">
            <a:noFill/>
            <a:miter lim="800000"/>
            <a:headEnd/>
            <a:tailEnd/>
          </a:ln>
        </p:spPr>
        <p:txBody>
          <a:bodyPr wrap="square">
            <a:spAutoFit/>
          </a:bodyPr>
          <a:lstStyle/>
          <a:p>
            <a:pPr algn="r"/>
            <a:r>
              <a:rPr lang="es-ES_tradnl" sz="1600" dirty="0"/>
              <a:t>Valdovinos et al. (2016), </a:t>
            </a:r>
            <a:r>
              <a:rPr lang="es-ES_tradnl" sz="1600" dirty="0" err="1"/>
              <a:t>Ecology</a:t>
            </a:r>
            <a:r>
              <a:rPr lang="es-ES_tradnl" sz="1600" dirty="0"/>
              <a:t> </a:t>
            </a:r>
            <a:r>
              <a:rPr lang="es-ES_tradnl" sz="1600" dirty="0" err="1"/>
              <a:t>Letters</a:t>
            </a:r>
            <a:endParaRPr lang="es-ES_tradnl" sz="1600" dirty="0"/>
          </a:p>
        </p:txBody>
      </p:sp>
    </p:spTree>
    <p:extLst>
      <p:ext uri="{BB962C8B-B14F-4D97-AF65-F5344CB8AC3E}">
        <p14:creationId xmlns:p14="http://schemas.microsoft.com/office/powerpoint/2010/main" val="4002069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8"/>
                                        </p:tgtEl>
                                        <p:attrNameLst>
                                          <p:attrName>style.visibility</p:attrName>
                                        </p:attrNameLst>
                                      </p:cBhvr>
                                      <p:to>
                                        <p:strVal val="visible"/>
                                      </p:to>
                                    </p:set>
                                    <p:animEffect transition="in" filter="fade">
                                      <p:cBhvr>
                                        <p:cTn id="10" dur="500"/>
                                        <p:tgtEl>
                                          <p:spTgt spid="1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55" grpId="0" animBg="1"/>
      <p:bldP spid="56" grpId="0" animBg="1"/>
      <p:bldP spid="5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968208" y="1522174"/>
            <a:ext cx="292966" cy="3928908"/>
            <a:chOff x="4294798" y="1412776"/>
            <a:chExt cx="292966" cy="3928908"/>
          </a:xfrm>
        </p:grpSpPr>
        <p:sp>
          <p:nvSpPr>
            <p:cNvPr id="19" name="Rectangle 18"/>
            <p:cNvSpPr/>
            <p:nvPr/>
          </p:nvSpPr>
          <p:spPr bwMode="auto">
            <a:xfrm>
              <a:off x="4294798" y="1412776"/>
              <a:ext cx="277202" cy="965865"/>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base" hangingPunct="0">
                <a:spcBef>
                  <a:spcPct val="0"/>
                </a:spcBef>
                <a:spcAft>
                  <a:spcPct val="0"/>
                </a:spcAft>
                <a:buClr>
                  <a:srgbClr val="000000"/>
                </a:buClr>
                <a:buSzPct val="100000"/>
              </a:pPr>
              <a:endParaRPr lang="en-US">
                <a:solidFill>
                  <a:schemeClr val="bg1"/>
                </a:solidFill>
                <a:latin typeface="Arial" charset="0"/>
              </a:endParaRPr>
            </a:p>
          </p:txBody>
        </p:sp>
        <p:sp>
          <p:nvSpPr>
            <p:cNvPr id="20" name="Rectangle 19"/>
            <p:cNvSpPr/>
            <p:nvPr/>
          </p:nvSpPr>
          <p:spPr bwMode="auto">
            <a:xfrm>
              <a:off x="4294798" y="2823175"/>
              <a:ext cx="277202" cy="965865"/>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base" hangingPunct="0">
                <a:spcBef>
                  <a:spcPct val="0"/>
                </a:spcBef>
                <a:spcAft>
                  <a:spcPct val="0"/>
                </a:spcAft>
                <a:buClr>
                  <a:srgbClr val="000000"/>
                </a:buClr>
                <a:buSzPct val="100000"/>
              </a:pPr>
              <a:endParaRPr lang="en-US">
                <a:solidFill>
                  <a:schemeClr val="bg1"/>
                </a:solidFill>
                <a:latin typeface="Arial" charset="0"/>
              </a:endParaRPr>
            </a:p>
          </p:txBody>
        </p:sp>
        <p:sp>
          <p:nvSpPr>
            <p:cNvPr id="21" name="Rectangle 20"/>
            <p:cNvSpPr/>
            <p:nvPr/>
          </p:nvSpPr>
          <p:spPr bwMode="auto">
            <a:xfrm>
              <a:off x="4304669" y="4373381"/>
              <a:ext cx="277202" cy="965865"/>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base" hangingPunct="0">
                <a:spcBef>
                  <a:spcPct val="0"/>
                </a:spcBef>
                <a:spcAft>
                  <a:spcPct val="0"/>
                </a:spcAft>
                <a:buClr>
                  <a:srgbClr val="000000"/>
                </a:buClr>
                <a:buSzPct val="100000"/>
              </a:pPr>
              <a:endParaRPr lang="en-US">
                <a:solidFill>
                  <a:schemeClr val="bg1"/>
                </a:solidFill>
                <a:latin typeface="Arial" charset="0"/>
              </a:endParaRPr>
            </a:p>
          </p:txBody>
        </p:sp>
        <p:sp>
          <p:nvSpPr>
            <p:cNvPr id="23" name="Rectangle 22"/>
            <p:cNvSpPr/>
            <p:nvPr/>
          </p:nvSpPr>
          <p:spPr bwMode="auto">
            <a:xfrm>
              <a:off x="4294798" y="2207091"/>
              <a:ext cx="290362" cy="171550"/>
            </a:xfrm>
            <a:prstGeom prst="rect">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base" hangingPunct="0">
                <a:spcBef>
                  <a:spcPct val="0"/>
                </a:spcBef>
                <a:spcAft>
                  <a:spcPct val="0"/>
                </a:spcAft>
                <a:buClr>
                  <a:srgbClr val="000000"/>
                </a:buClr>
                <a:buSzPct val="100000"/>
              </a:pPr>
              <a:endParaRPr lang="en-US">
                <a:solidFill>
                  <a:schemeClr val="bg1"/>
                </a:solidFill>
                <a:latin typeface="Arial" charset="0"/>
              </a:endParaRPr>
            </a:p>
          </p:txBody>
        </p:sp>
        <p:sp>
          <p:nvSpPr>
            <p:cNvPr id="25" name="Rectangle 24"/>
            <p:cNvSpPr/>
            <p:nvPr/>
          </p:nvSpPr>
          <p:spPr bwMode="auto">
            <a:xfrm>
              <a:off x="4299734" y="3363159"/>
              <a:ext cx="272265" cy="420565"/>
            </a:xfrm>
            <a:prstGeom prst="rect">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base" hangingPunct="0">
                <a:spcBef>
                  <a:spcPct val="0"/>
                </a:spcBef>
                <a:spcAft>
                  <a:spcPct val="0"/>
                </a:spcAft>
                <a:buClr>
                  <a:srgbClr val="000000"/>
                </a:buClr>
                <a:buSzPct val="100000"/>
              </a:pPr>
              <a:endParaRPr lang="en-US">
                <a:solidFill>
                  <a:schemeClr val="bg1"/>
                </a:solidFill>
                <a:latin typeface="Arial" charset="0"/>
              </a:endParaRPr>
            </a:p>
          </p:txBody>
        </p:sp>
        <p:sp>
          <p:nvSpPr>
            <p:cNvPr id="26" name="Rectangle 25"/>
            <p:cNvSpPr/>
            <p:nvPr/>
          </p:nvSpPr>
          <p:spPr bwMode="auto">
            <a:xfrm>
              <a:off x="4303985" y="4524703"/>
              <a:ext cx="283779" cy="816981"/>
            </a:xfrm>
            <a:prstGeom prst="rect">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base" hangingPunct="0">
                <a:spcBef>
                  <a:spcPct val="0"/>
                </a:spcBef>
                <a:spcAft>
                  <a:spcPct val="0"/>
                </a:spcAft>
                <a:buClr>
                  <a:srgbClr val="000000"/>
                </a:buClr>
                <a:buSzPct val="100000"/>
              </a:pPr>
              <a:endParaRPr lang="en-US">
                <a:solidFill>
                  <a:schemeClr val="bg1"/>
                </a:solidFill>
                <a:latin typeface="Arial" charset="0"/>
              </a:endParaRPr>
            </a:p>
          </p:txBody>
        </p:sp>
      </p:grpSp>
      <p:pic>
        <p:nvPicPr>
          <p:cNvPr id="31" name="Picture 30" descr="images.jpg"/>
          <p:cNvPicPr>
            <a:picLocks noChangeAspect="1"/>
          </p:cNvPicPr>
          <p:nvPr/>
        </p:nvPicPr>
        <p:blipFill>
          <a:blip r:embed="rId3" cstate="print"/>
          <a:stretch>
            <a:fillRect/>
          </a:stretch>
        </p:blipFill>
        <p:spPr>
          <a:xfrm>
            <a:off x="6730509" y="1522175"/>
            <a:ext cx="914400" cy="684917"/>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2" name="Picture 31" descr="flower23.jpg"/>
          <p:cNvPicPr>
            <a:picLocks noChangeAspect="1"/>
          </p:cNvPicPr>
          <p:nvPr/>
        </p:nvPicPr>
        <p:blipFill>
          <a:blip r:embed="rId4" cstate="print"/>
          <a:stretch>
            <a:fillRect/>
          </a:stretch>
        </p:blipFill>
        <p:spPr>
          <a:xfrm>
            <a:off x="6675512" y="2801838"/>
            <a:ext cx="914400" cy="698601"/>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3" name="Imagen 14"/>
          <p:cNvPicPr>
            <a:picLocks noChangeAspect="1"/>
          </p:cNvPicPr>
          <p:nvPr/>
        </p:nvPicPr>
        <p:blipFill>
          <a:blip r:embed="rId5" cstate="print"/>
          <a:srcRect r="21641"/>
          <a:stretch>
            <a:fillRect/>
          </a:stretch>
        </p:blipFill>
        <p:spPr bwMode="auto">
          <a:xfrm>
            <a:off x="6910309" y="4415999"/>
            <a:ext cx="914400" cy="88063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4" name="Picture 33" descr="Bombus_fraternus,_back,I_SD10862.jpg"/>
          <p:cNvPicPr>
            <a:picLocks noChangeAspect="1"/>
          </p:cNvPicPr>
          <p:nvPr/>
        </p:nvPicPr>
        <p:blipFill>
          <a:blip r:embed="rId6" cstate="print"/>
          <a:stretch>
            <a:fillRect/>
          </a:stretch>
        </p:blipFill>
        <p:spPr>
          <a:xfrm>
            <a:off x="4358574" y="1469855"/>
            <a:ext cx="914400" cy="737236"/>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5" name="Imagen 58"/>
          <p:cNvPicPr>
            <a:picLocks noChangeAspect="1"/>
          </p:cNvPicPr>
          <p:nvPr/>
        </p:nvPicPr>
        <p:blipFill>
          <a:blip r:embed="rId7" cstate="print"/>
          <a:srcRect l="34126" r="5556" b="8974"/>
          <a:stretch>
            <a:fillRect/>
          </a:stretch>
        </p:blipFill>
        <p:spPr bwMode="auto">
          <a:xfrm>
            <a:off x="4405583" y="2684033"/>
            <a:ext cx="914400" cy="854829"/>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6" name="Imagen 13"/>
          <p:cNvPicPr>
            <a:picLocks noChangeAspect="1"/>
          </p:cNvPicPr>
          <p:nvPr/>
        </p:nvPicPr>
        <p:blipFill>
          <a:blip r:embed="rId8" cstate="print"/>
          <a:srcRect/>
          <a:stretch>
            <a:fillRect/>
          </a:stretch>
        </p:blipFill>
        <p:spPr bwMode="auto">
          <a:xfrm>
            <a:off x="4295800" y="4323340"/>
            <a:ext cx="914400" cy="91440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37" name="Straight Connector 36"/>
          <p:cNvCxnSpPr>
            <a:stCxn id="34" idx="6"/>
            <a:endCxn id="31" idx="2"/>
          </p:cNvCxnSpPr>
          <p:nvPr/>
        </p:nvCxnSpPr>
        <p:spPr bwMode="auto">
          <a:xfrm>
            <a:off x="5272975" y="1838473"/>
            <a:ext cx="1457535" cy="26160"/>
          </a:xfrm>
          <a:prstGeom prst="line">
            <a:avLst/>
          </a:prstGeom>
          <a:solidFill>
            <a:srgbClr val="00B8FF"/>
          </a:solidFill>
          <a:ln w="19050" cap="flat" cmpd="sng" algn="ctr">
            <a:solidFill>
              <a:schemeClr val="bg2">
                <a:lumMod val="75000"/>
              </a:schemeClr>
            </a:solidFill>
            <a:prstDash val="solid"/>
            <a:round/>
            <a:headEnd type="none" w="med" len="med"/>
            <a:tailEnd type="none" w="med" len="med"/>
          </a:ln>
          <a:effectLst/>
        </p:spPr>
      </p:cxnSp>
      <p:cxnSp>
        <p:nvCxnSpPr>
          <p:cNvPr id="38" name="Straight Connector 37"/>
          <p:cNvCxnSpPr/>
          <p:nvPr/>
        </p:nvCxnSpPr>
        <p:spPr bwMode="auto">
          <a:xfrm flipV="1">
            <a:off x="5290146" y="3111447"/>
            <a:ext cx="1385366" cy="1"/>
          </a:xfrm>
          <a:prstGeom prst="line">
            <a:avLst/>
          </a:prstGeom>
          <a:solidFill>
            <a:srgbClr val="00B8FF"/>
          </a:solidFill>
          <a:ln w="38100" cap="flat" cmpd="sng" algn="ctr">
            <a:solidFill>
              <a:schemeClr val="bg2">
                <a:lumMod val="75000"/>
              </a:schemeClr>
            </a:solidFill>
            <a:prstDash val="solid"/>
            <a:round/>
            <a:headEnd type="none" w="med" len="med"/>
            <a:tailEnd type="none" w="med" len="med"/>
          </a:ln>
          <a:effectLst/>
        </p:spPr>
      </p:cxnSp>
      <p:cxnSp>
        <p:nvCxnSpPr>
          <p:cNvPr id="39" name="Straight Connector 38"/>
          <p:cNvCxnSpPr>
            <a:stCxn id="36" idx="7"/>
            <a:endCxn id="31" idx="2"/>
          </p:cNvCxnSpPr>
          <p:nvPr/>
        </p:nvCxnSpPr>
        <p:spPr bwMode="auto">
          <a:xfrm flipV="1">
            <a:off x="5076289" y="1864633"/>
            <a:ext cx="1654220" cy="2592618"/>
          </a:xfrm>
          <a:prstGeom prst="line">
            <a:avLst/>
          </a:prstGeom>
          <a:solidFill>
            <a:srgbClr val="00B8FF"/>
          </a:solidFill>
          <a:ln w="76200" cap="flat" cmpd="sng" algn="ctr">
            <a:solidFill>
              <a:schemeClr val="bg2">
                <a:lumMod val="75000"/>
              </a:schemeClr>
            </a:solidFill>
            <a:prstDash val="solid"/>
            <a:round/>
            <a:headEnd type="none" w="med" len="med"/>
            <a:tailEnd type="none" w="med" len="med"/>
          </a:ln>
          <a:effectLst/>
        </p:spPr>
      </p:cxnSp>
      <p:cxnSp>
        <p:nvCxnSpPr>
          <p:cNvPr id="40" name="Straight Connector 39"/>
          <p:cNvCxnSpPr>
            <a:stCxn id="34" idx="6"/>
            <a:endCxn id="33" idx="2"/>
          </p:cNvCxnSpPr>
          <p:nvPr/>
        </p:nvCxnSpPr>
        <p:spPr bwMode="auto">
          <a:xfrm>
            <a:off x="5272975" y="1838474"/>
            <a:ext cx="1637335" cy="3017841"/>
          </a:xfrm>
          <a:prstGeom prst="line">
            <a:avLst/>
          </a:prstGeom>
          <a:solidFill>
            <a:srgbClr val="00B8FF"/>
          </a:solidFill>
          <a:ln w="19050" cap="flat" cmpd="sng" algn="ctr">
            <a:solidFill>
              <a:schemeClr val="bg2">
                <a:lumMod val="75000"/>
              </a:schemeClr>
            </a:solidFill>
            <a:prstDash val="solid"/>
            <a:round/>
            <a:headEnd type="none" w="med" len="med"/>
            <a:tailEnd type="none" w="med" len="med"/>
          </a:ln>
          <a:effectLst/>
        </p:spPr>
      </p:cxnSp>
      <p:cxnSp>
        <p:nvCxnSpPr>
          <p:cNvPr id="41" name="Straight Connector 40"/>
          <p:cNvCxnSpPr>
            <a:stCxn id="35" idx="6"/>
          </p:cNvCxnSpPr>
          <p:nvPr/>
        </p:nvCxnSpPr>
        <p:spPr bwMode="auto">
          <a:xfrm flipV="1">
            <a:off x="5319984" y="1847593"/>
            <a:ext cx="1429451" cy="1263854"/>
          </a:xfrm>
          <a:prstGeom prst="line">
            <a:avLst/>
          </a:prstGeom>
          <a:solidFill>
            <a:srgbClr val="00B8FF"/>
          </a:solidFill>
          <a:ln w="38100" cap="flat" cmpd="sng" algn="ctr">
            <a:solidFill>
              <a:schemeClr val="bg2">
                <a:lumMod val="75000"/>
              </a:schemeClr>
            </a:solidFill>
            <a:prstDash val="solid"/>
            <a:round/>
            <a:headEnd type="none" w="med" len="med"/>
            <a:tailEnd type="none" w="med" len="med"/>
          </a:ln>
          <a:effectLst/>
        </p:spPr>
      </p:cxnSp>
      <p:cxnSp>
        <p:nvCxnSpPr>
          <p:cNvPr id="42" name="Straight Connector 41"/>
          <p:cNvCxnSpPr/>
          <p:nvPr/>
        </p:nvCxnSpPr>
        <p:spPr bwMode="auto">
          <a:xfrm>
            <a:off x="5272974" y="1864634"/>
            <a:ext cx="1402538" cy="1246813"/>
          </a:xfrm>
          <a:prstGeom prst="line">
            <a:avLst/>
          </a:prstGeom>
          <a:solidFill>
            <a:srgbClr val="00B8FF"/>
          </a:solidFill>
          <a:ln w="19050" cap="flat" cmpd="sng" algn="ctr">
            <a:solidFill>
              <a:schemeClr val="bg2">
                <a:lumMod val="75000"/>
              </a:schemeClr>
            </a:solidFill>
            <a:prstDash val="solid"/>
            <a:round/>
            <a:headEnd type="none" w="med" len="med"/>
            <a:tailEnd type="none" w="med" len="med"/>
          </a:ln>
          <a:effectLst/>
        </p:spPr>
      </p:cxnSp>
      <p:sp>
        <p:nvSpPr>
          <p:cNvPr id="43" name="Oval 42"/>
          <p:cNvSpPr/>
          <p:nvPr/>
        </p:nvSpPr>
        <p:spPr>
          <a:xfrm>
            <a:off x="8400256" y="2481544"/>
            <a:ext cx="2038530" cy="587417"/>
          </a:xfrm>
          <a:prstGeom prst="ellipse">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i="1" dirty="0" err="1">
                <a:solidFill>
                  <a:schemeClr val="bg1"/>
                </a:solidFill>
              </a:rPr>
              <a:t>Rewards</a:t>
            </a:r>
            <a:endParaRPr lang="en-US" sz="2800" i="1" baseline="-25000" dirty="0">
              <a:solidFill>
                <a:schemeClr val="bg1"/>
              </a:solidFill>
            </a:endParaRPr>
          </a:p>
        </p:txBody>
      </p:sp>
      <p:sp>
        <p:nvSpPr>
          <p:cNvPr id="24" name="TextBox 23"/>
          <p:cNvSpPr txBox="1">
            <a:spLocks noChangeArrowheads="1"/>
          </p:cNvSpPr>
          <p:nvPr/>
        </p:nvSpPr>
        <p:spPr bwMode="auto">
          <a:xfrm>
            <a:off x="6528048" y="6372036"/>
            <a:ext cx="4032448" cy="338554"/>
          </a:xfrm>
          <a:prstGeom prst="rect">
            <a:avLst/>
          </a:prstGeom>
          <a:noFill/>
          <a:ln w="9525">
            <a:noFill/>
            <a:miter lim="800000"/>
            <a:headEnd/>
            <a:tailEnd/>
          </a:ln>
        </p:spPr>
        <p:txBody>
          <a:bodyPr wrap="square">
            <a:spAutoFit/>
          </a:bodyPr>
          <a:lstStyle/>
          <a:p>
            <a:pPr algn="r"/>
            <a:r>
              <a:rPr lang="es-ES_tradnl" sz="1600" dirty="0"/>
              <a:t>Valdovinos et al. (2016), </a:t>
            </a:r>
            <a:r>
              <a:rPr lang="es-ES_tradnl" sz="1600" dirty="0" err="1"/>
              <a:t>Ecology</a:t>
            </a:r>
            <a:r>
              <a:rPr lang="es-ES_tradnl" sz="1600" dirty="0"/>
              <a:t> </a:t>
            </a:r>
            <a:r>
              <a:rPr lang="es-ES_tradnl" sz="1600" dirty="0" err="1"/>
              <a:t>Letters</a:t>
            </a:r>
            <a:endParaRPr lang="es-ES_tradnl" sz="1600" dirty="0"/>
          </a:p>
        </p:txBody>
      </p:sp>
      <p:sp>
        <p:nvSpPr>
          <p:cNvPr id="27" name="TextBox 26"/>
          <p:cNvSpPr txBox="1">
            <a:spLocks noChangeArrowheads="1"/>
          </p:cNvSpPr>
          <p:nvPr/>
        </p:nvSpPr>
        <p:spPr bwMode="auto">
          <a:xfrm>
            <a:off x="3111193" y="245384"/>
            <a:ext cx="6008738" cy="707886"/>
          </a:xfrm>
          <a:prstGeom prst="rect">
            <a:avLst/>
          </a:prstGeom>
          <a:noFill/>
          <a:ln w="9525">
            <a:noFill/>
            <a:miter lim="800000"/>
            <a:headEnd/>
            <a:tailEnd/>
          </a:ln>
        </p:spPr>
        <p:txBody>
          <a:bodyPr wrap="square">
            <a:spAutoFit/>
          </a:bodyPr>
          <a:lstStyle/>
          <a:p>
            <a:pPr algn="ctr"/>
            <a:r>
              <a:rPr lang="es-ES_tradnl" sz="4000" dirty="0" err="1">
                <a:latin typeface="+mj-lt"/>
              </a:rPr>
              <a:t>Without</a:t>
            </a:r>
            <a:r>
              <a:rPr lang="es-ES_tradnl" sz="4000" dirty="0">
                <a:latin typeface="+mj-lt"/>
              </a:rPr>
              <a:t> </a:t>
            </a:r>
            <a:r>
              <a:rPr lang="es-ES_tradnl" sz="4000" dirty="0" err="1">
                <a:latin typeface="+mj-lt"/>
              </a:rPr>
              <a:t>adaptive</a:t>
            </a:r>
            <a:r>
              <a:rPr lang="es-ES_tradnl" sz="4000" dirty="0">
                <a:latin typeface="+mj-lt"/>
              </a:rPr>
              <a:t> </a:t>
            </a:r>
            <a:r>
              <a:rPr lang="es-ES_tradnl" sz="4000" dirty="0" err="1">
                <a:latin typeface="+mj-lt"/>
              </a:rPr>
              <a:t>foraging</a:t>
            </a:r>
            <a:endParaRPr lang="es-ES_tradnl" sz="4000" dirty="0">
              <a:latin typeface="+mj-lt"/>
            </a:endParaRPr>
          </a:p>
        </p:txBody>
      </p:sp>
    </p:spTree>
    <p:extLst>
      <p:ext uri="{BB962C8B-B14F-4D97-AF65-F5344CB8AC3E}">
        <p14:creationId xmlns:p14="http://schemas.microsoft.com/office/powerpoint/2010/main" val="1426871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1750"/>
                                        <p:tgtEl>
                                          <p:spTgt spid="36"/>
                                        </p:tgtEl>
                                        <p:attrNameLst>
                                          <p:attrName>ppt_w</p:attrName>
                                        </p:attrNameLst>
                                      </p:cBhvr>
                                      <p:tavLst>
                                        <p:tav tm="0">
                                          <p:val>
                                            <p:strVal val="ppt_w"/>
                                          </p:val>
                                        </p:tav>
                                        <p:tav tm="100000">
                                          <p:val>
                                            <p:fltVal val="0"/>
                                          </p:val>
                                        </p:tav>
                                      </p:tavLst>
                                    </p:anim>
                                    <p:anim calcmode="lin" valueType="num">
                                      <p:cBhvr>
                                        <p:cTn id="7" dur="1750"/>
                                        <p:tgtEl>
                                          <p:spTgt spid="36"/>
                                        </p:tgtEl>
                                        <p:attrNameLst>
                                          <p:attrName>ppt_h</p:attrName>
                                        </p:attrNameLst>
                                      </p:cBhvr>
                                      <p:tavLst>
                                        <p:tav tm="0">
                                          <p:val>
                                            <p:strVal val="ppt_h"/>
                                          </p:val>
                                        </p:tav>
                                        <p:tav tm="100000">
                                          <p:val>
                                            <p:fltVal val="0"/>
                                          </p:val>
                                        </p:tav>
                                      </p:tavLst>
                                    </p:anim>
                                    <p:animEffect transition="out" filter="fade">
                                      <p:cBhvr>
                                        <p:cTn id="8" dur="1750"/>
                                        <p:tgtEl>
                                          <p:spTgt spid="36"/>
                                        </p:tgtEl>
                                      </p:cBhvr>
                                    </p:animEffect>
                                    <p:set>
                                      <p:cBhvr>
                                        <p:cTn id="9" dur="1" fill="hold">
                                          <p:stCondLst>
                                            <p:cond delay="1749"/>
                                          </p:stCondLst>
                                        </p:cTn>
                                        <p:tgtEl>
                                          <p:spTgt spid="36"/>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1250"/>
                                        <p:tgtEl>
                                          <p:spTgt spid="33"/>
                                        </p:tgtEl>
                                        <p:attrNameLst>
                                          <p:attrName>ppt_w</p:attrName>
                                        </p:attrNameLst>
                                      </p:cBhvr>
                                      <p:tavLst>
                                        <p:tav tm="0">
                                          <p:val>
                                            <p:strVal val="ppt_w"/>
                                          </p:val>
                                        </p:tav>
                                        <p:tav tm="100000">
                                          <p:val>
                                            <p:fltVal val="0"/>
                                          </p:val>
                                        </p:tav>
                                      </p:tavLst>
                                    </p:anim>
                                    <p:anim calcmode="lin" valueType="num">
                                      <p:cBhvr>
                                        <p:cTn id="14" dur="1250"/>
                                        <p:tgtEl>
                                          <p:spTgt spid="33"/>
                                        </p:tgtEl>
                                        <p:attrNameLst>
                                          <p:attrName>ppt_h</p:attrName>
                                        </p:attrNameLst>
                                      </p:cBhvr>
                                      <p:tavLst>
                                        <p:tav tm="0">
                                          <p:val>
                                            <p:strVal val="ppt_h"/>
                                          </p:val>
                                        </p:tav>
                                        <p:tav tm="100000">
                                          <p:val>
                                            <p:fltVal val="0"/>
                                          </p:val>
                                        </p:tav>
                                      </p:tavLst>
                                    </p:anim>
                                    <p:animEffect transition="out" filter="fade">
                                      <p:cBhvr>
                                        <p:cTn id="15" dur="1250"/>
                                        <p:tgtEl>
                                          <p:spTgt spid="33"/>
                                        </p:tgtEl>
                                      </p:cBhvr>
                                    </p:animEffect>
                                    <p:set>
                                      <p:cBhvr>
                                        <p:cTn id="16" dur="1" fill="hold">
                                          <p:stCondLst>
                                            <p:cond delay="124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images.jpg"/>
          <p:cNvPicPr>
            <a:picLocks noChangeAspect="1"/>
          </p:cNvPicPr>
          <p:nvPr/>
        </p:nvPicPr>
        <p:blipFill>
          <a:blip r:embed="rId3" cstate="print"/>
          <a:stretch>
            <a:fillRect/>
          </a:stretch>
        </p:blipFill>
        <p:spPr>
          <a:xfrm>
            <a:off x="6730509" y="1522175"/>
            <a:ext cx="914400" cy="684917"/>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2" name="Picture 31" descr="flower23.jpg"/>
          <p:cNvPicPr>
            <a:picLocks noChangeAspect="1"/>
          </p:cNvPicPr>
          <p:nvPr/>
        </p:nvPicPr>
        <p:blipFill>
          <a:blip r:embed="rId4" cstate="print"/>
          <a:stretch>
            <a:fillRect/>
          </a:stretch>
        </p:blipFill>
        <p:spPr>
          <a:xfrm>
            <a:off x="6675512" y="2801838"/>
            <a:ext cx="914400" cy="698601"/>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3" name="Imagen 14"/>
          <p:cNvPicPr>
            <a:picLocks noChangeAspect="1"/>
          </p:cNvPicPr>
          <p:nvPr/>
        </p:nvPicPr>
        <p:blipFill>
          <a:blip r:embed="rId5" cstate="print"/>
          <a:srcRect r="21641"/>
          <a:stretch>
            <a:fillRect/>
          </a:stretch>
        </p:blipFill>
        <p:spPr bwMode="auto">
          <a:xfrm>
            <a:off x="6910309" y="4415999"/>
            <a:ext cx="914400" cy="88063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4" name="Picture 33" descr="Bombus_fraternus,_back,I_SD10862.jpg"/>
          <p:cNvPicPr>
            <a:picLocks noChangeAspect="1"/>
          </p:cNvPicPr>
          <p:nvPr/>
        </p:nvPicPr>
        <p:blipFill>
          <a:blip r:embed="rId6" cstate="print"/>
          <a:stretch>
            <a:fillRect/>
          </a:stretch>
        </p:blipFill>
        <p:spPr>
          <a:xfrm>
            <a:off x="4358574" y="1469855"/>
            <a:ext cx="914400" cy="737236"/>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5" name="Imagen 58"/>
          <p:cNvPicPr>
            <a:picLocks noChangeAspect="1"/>
          </p:cNvPicPr>
          <p:nvPr/>
        </p:nvPicPr>
        <p:blipFill>
          <a:blip r:embed="rId7" cstate="print"/>
          <a:srcRect l="34126" r="5556" b="8974"/>
          <a:stretch>
            <a:fillRect/>
          </a:stretch>
        </p:blipFill>
        <p:spPr bwMode="auto">
          <a:xfrm>
            <a:off x="4405583" y="2684033"/>
            <a:ext cx="914400" cy="854829"/>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6" name="Imagen 13"/>
          <p:cNvPicPr>
            <a:picLocks noChangeAspect="1"/>
          </p:cNvPicPr>
          <p:nvPr/>
        </p:nvPicPr>
        <p:blipFill>
          <a:blip r:embed="rId8" cstate="print"/>
          <a:srcRect/>
          <a:stretch>
            <a:fillRect/>
          </a:stretch>
        </p:blipFill>
        <p:spPr bwMode="auto">
          <a:xfrm>
            <a:off x="4295800" y="4323340"/>
            <a:ext cx="914400" cy="91440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37" name="Straight Connector 36"/>
          <p:cNvCxnSpPr>
            <a:stCxn id="34" idx="6"/>
            <a:endCxn id="31" idx="2"/>
          </p:cNvCxnSpPr>
          <p:nvPr/>
        </p:nvCxnSpPr>
        <p:spPr bwMode="auto">
          <a:xfrm>
            <a:off x="5272975" y="1838473"/>
            <a:ext cx="1457535" cy="26160"/>
          </a:xfrm>
          <a:prstGeom prst="line">
            <a:avLst/>
          </a:prstGeom>
          <a:solidFill>
            <a:srgbClr val="00B8FF"/>
          </a:solidFill>
          <a:ln w="3175" cap="flat" cmpd="sng" algn="ctr">
            <a:solidFill>
              <a:schemeClr val="bg2">
                <a:lumMod val="75000"/>
              </a:schemeClr>
            </a:solidFill>
            <a:prstDash val="solid"/>
            <a:round/>
            <a:headEnd type="none" w="med" len="med"/>
            <a:tailEnd type="none" w="med" len="med"/>
          </a:ln>
          <a:effectLst/>
        </p:spPr>
      </p:cxnSp>
      <p:cxnSp>
        <p:nvCxnSpPr>
          <p:cNvPr id="38" name="Straight Connector 37"/>
          <p:cNvCxnSpPr/>
          <p:nvPr/>
        </p:nvCxnSpPr>
        <p:spPr bwMode="auto">
          <a:xfrm flipV="1">
            <a:off x="5290146" y="3111447"/>
            <a:ext cx="1385366" cy="1"/>
          </a:xfrm>
          <a:prstGeom prst="line">
            <a:avLst/>
          </a:prstGeom>
          <a:solidFill>
            <a:srgbClr val="00B8FF"/>
          </a:solidFill>
          <a:ln w="63500" cap="flat" cmpd="sng" algn="ctr">
            <a:solidFill>
              <a:schemeClr val="bg2">
                <a:lumMod val="50000"/>
              </a:schemeClr>
            </a:solidFill>
            <a:prstDash val="solid"/>
            <a:round/>
            <a:headEnd type="none" w="med" len="med"/>
            <a:tailEnd type="none" w="med" len="med"/>
          </a:ln>
          <a:effectLst/>
        </p:spPr>
      </p:cxnSp>
      <p:cxnSp>
        <p:nvCxnSpPr>
          <p:cNvPr id="39" name="Straight Connector 38"/>
          <p:cNvCxnSpPr>
            <a:stCxn id="36" idx="7"/>
            <a:endCxn id="31" idx="2"/>
          </p:cNvCxnSpPr>
          <p:nvPr/>
        </p:nvCxnSpPr>
        <p:spPr bwMode="auto">
          <a:xfrm flipV="1">
            <a:off x="5076289" y="1864633"/>
            <a:ext cx="1654220" cy="2592618"/>
          </a:xfrm>
          <a:prstGeom prst="line">
            <a:avLst/>
          </a:prstGeom>
          <a:solidFill>
            <a:srgbClr val="00B8FF"/>
          </a:solidFill>
          <a:ln w="76200" cap="flat" cmpd="sng" algn="ctr">
            <a:solidFill>
              <a:schemeClr val="bg2">
                <a:lumMod val="50000"/>
              </a:schemeClr>
            </a:solidFill>
            <a:prstDash val="solid"/>
            <a:round/>
            <a:headEnd type="none" w="med" len="med"/>
            <a:tailEnd type="none" w="med" len="med"/>
          </a:ln>
          <a:effectLst/>
        </p:spPr>
      </p:cxnSp>
      <p:cxnSp>
        <p:nvCxnSpPr>
          <p:cNvPr id="40" name="Straight Connector 39"/>
          <p:cNvCxnSpPr>
            <a:stCxn id="34" idx="6"/>
            <a:endCxn id="33" idx="2"/>
          </p:cNvCxnSpPr>
          <p:nvPr/>
        </p:nvCxnSpPr>
        <p:spPr bwMode="auto">
          <a:xfrm>
            <a:off x="5272975" y="1838474"/>
            <a:ext cx="1637335" cy="3017841"/>
          </a:xfrm>
          <a:prstGeom prst="line">
            <a:avLst/>
          </a:prstGeom>
          <a:solidFill>
            <a:srgbClr val="00B8FF"/>
          </a:solidFill>
          <a:ln w="57150" cap="flat" cmpd="sng" algn="ctr">
            <a:solidFill>
              <a:schemeClr val="bg2">
                <a:lumMod val="50000"/>
              </a:schemeClr>
            </a:solidFill>
            <a:prstDash val="solid"/>
            <a:round/>
            <a:headEnd type="none" w="med" len="med"/>
            <a:tailEnd type="none" w="med" len="med"/>
          </a:ln>
          <a:effectLst/>
        </p:spPr>
      </p:cxnSp>
      <p:cxnSp>
        <p:nvCxnSpPr>
          <p:cNvPr id="41" name="Straight Connector 40"/>
          <p:cNvCxnSpPr>
            <a:stCxn id="35" idx="6"/>
          </p:cNvCxnSpPr>
          <p:nvPr/>
        </p:nvCxnSpPr>
        <p:spPr bwMode="auto">
          <a:xfrm flipV="1">
            <a:off x="5319984" y="1847593"/>
            <a:ext cx="1429451" cy="1263854"/>
          </a:xfrm>
          <a:prstGeom prst="line">
            <a:avLst/>
          </a:prstGeom>
          <a:solidFill>
            <a:srgbClr val="00B8FF"/>
          </a:solidFill>
          <a:ln w="3175" cap="flat" cmpd="sng" algn="ctr">
            <a:solidFill>
              <a:schemeClr val="bg2">
                <a:lumMod val="50000"/>
              </a:schemeClr>
            </a:solidFill>
            <a:prstDash val="solid"/>
            <a:round/>
            <a:headEnd type="none" w="med" len="med"/>
            <a:tailEnd type="none" w="med" len="med"/>
          </a:ln>
          <a:effectLst/>
        </p:spPr>
      </p:cxnSp>
      <p:cxnSp>
        <p:nvCxnSpPr>
          <p:cNvPr id="42" name="Straight Connector 41"/>
          <p:cNvCxnSpPr/>
          <p:nvPr/>
        </p:nvCxnSpPr>
        <p:spPr bwMode="auto">
          <a:xfrm>
            <a:off x="5272974" y="1864634"/>
            <a:ext cx="1402538" cy="1246813"/>
          </a:xfrm>
          <a:prstGeom prst="line">
            <a:avLst/>
          </a:prstGeom>
          <a:solidFill>
            <a:srgbClr val="00B8FF"/>
          </a:solidFill>
          <a:ln w="3175" cap="flat" cmpd="sng" algn="ctr">
            <a:solidFill>
              <a:schemeClr val="bg2">
                <a:lumMod val="50000"/>
              </a:schemeClr>
            </a:solidFill>
            <a:prstDash val="solid"/>
            <a:round/>
            <a:headEnd type="none" w="med" len="med"/>
            <a:tailEnd type="none" w="med" len="med"/>
          </a:ln>
          <a:effectLst/>
        </p:spPr>
      </p:cxnSp>
      <p:sp>
        <p:nvSpPr>
          <p:cNvPr id="47" name="Rectangle 46"/>
          <p:cNvSpPr/>
          <p:nvPr/>
        </p:nvSpPr>
        <p:spPr bwMode="auto">
          <a:xfrm>
            <a:off x="7968208" y="1522175"/>
            <a:ext cx="277202" cy="965865"/>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base" hangingPunct="0">
              <a:spcBef>
                <a:spcPct val="0"/>
              </a:spcBef>
              <a:spcAft>
                <a:spcPct val="0"/>
              </a:spcAft>
              <a:buClr>
                <a:srgbClr val="000000"/>
              </a:buClr>
              <a:buSzPct val="100000"/>
            </a:pPr>
            <a:endParaRPr lang="en-US">
              <a:solidFill>
                <a:schemeClr val="bg1"/>
              </a:solidFill>
              <a:latin typeface="Arial" charset="0"/>
            </a:endParaRPr>
          </a:p>
        </p:txBody>
      </p:sp>
      <p:sp>
        <p:nvSpPr>
          <p:cNvPr id="48" name="Rectangle 47"/>
          <p:cNvSpPr/>
          <p:nvPr/>
        </p:nvSpPr>
        <p:spPr bwMode="auto">
          <a:xfrm>
            <a:off x="7968208" y="2932574"/>
            <a:ext cx="277202" cy="965865"/>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base" hangingPunct="0">
              <a:spcBef>
                <a:spcPct val="0"/>
              </a:spcBef>
              <a:spcAft>
                <a:spcPct val="0"/>
              </a:spcAft>
              <a:buClr>
                <a:srgbClr val="000000"/>
              </a:buClr>
              <a:buSzPct val="100000"/>
            </a:pPr>
            <a:endParaRPr lang="en-US">
              <a:solidFill>
                <a:schemeClr val="bg1"/>
              </a:solidFill>
              <a:latin typeface="Arial" charset="0"/>
            </a:endParaRPr>
          </a:p>
        </p:txBody>
      </p:sp>
      <p:sp>
        <p:nvSpPr>
          <p:cNvPr id="49" name="Rectangle 48"/>
          <p:cNvSpPr/>
          <p:nvPr/>
        </p:nvSpPr>
        <p:spPr bwMode="auto">
          <a:xfrm>
            <a:off x="7978079" y="4482780"/>
            <a:ext cx="277202" cy="965865"/>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base" hangingPunct="0">
              <a:spcBef>
                <a:spcPct val="0"/>
              </a:spcBef>
              <a:spcAft>
                <a:spcPct val="0"/>
              </a:spcAft>
              <a:buClr>
                <a:srgbClr val="000000"/>
              </a:buClr>
              <a:buSzPct val="100000"/>
            </a:pPr>
            <a:endParaRPr lang="en-US">
              <a:solidFill>
                <a:schemeClr val="bg1"/>
              </a:solidFill>
              <a:latin typeface="Arial" charset="0"/>
            </a:endParaRPr>
          </a:p>
        </p:txBody>
      </p:sp>
      <p:sp>
        <p:nvSpPr>
          <p:cNvPr id="50" name="Rectangle 49"/>
          <p:cNvSpPr/>
          <p:nvPr/>
        </p:nvSpPr>
        <p:spPr bwMode="auto">
          <a:xfrm>
            <a:off x="7968208" y="2316489"/>
            <a:ext cx="290362" cy="171550"/>
          </a:xfrm>
          <a:prstGeom prst="rect">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base" hangingPunct="0">
              <a:spcBef>
                <a:spcPct val="0"/>
              </a:spcBef>
              <a:spcAft>
                <a:spcPct val="0"/>
              </a:spcAft>
              <a:buClr>
                <a:srgbClr val="000000"/>
              </a:buClr>
              <a:buSzPct val="100000"/>
            </a:pPr>
            <a:endParaRPr lang="en-US">
              <a:solidFill>
                <a:schemeClr val="bg1"/>
              </a:solidFill>
              <a:latin typeface="Arial" charset="0"/>
            </a:endParaRPr>
          </a:p>
        </p:txBody>
      </p:sp>
      <p:sp>
        <p:nvSpPr>
          <p:cNvPr id="51" name="Rectangle 50"/>
          <p:cNvSpPr/>
          <p:nvPr/>
        </p:nvSpPr>
        <p:spPr bwMode="auto">
          <a:xfrm>
            <a:off x="7973145" y="3472558"/>
            <a:ext cx="272265" cy="420565"/>
          </a:xfrm>
          <a:prstGeom prst="rect">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base" hangingPunct="0">
              <a:spcBef>
                <a:spcPct val="0"/>
              </a:spcBef>
              <a:spcAft>
                <a:spcPct val="0"/>
              </a:spcAft>
              <a:buClr>
                <a:srgbClr val="000000"/>
              </a:buClr>
              <a:buSzPct val="100000"/>
            </a:pPr>
            <a:endParaRPr lang="en-US">
              <a:solidFill>
                <a:schemeClr val="bg1"/>
              </a:solidFill>
              <a:latin typeface="Arial" charset="0"/>
            </a:endParaRPr>
          </a:p>
        </p:txBody>
      </p:sp>
      <p:sp>
        <p:nvSpPr>
          <p:cNvPr id="52" name="Rectangle 51"/>
          <p:cNvSpPr/>
          <p:nvPr/>
        </p:nvSpPr>
        <p:spPr bwMode="auto">
          <a:xfrm>
            <a:off x="7983976" y="4634102"/>
            <a:ext cx="277199" cy="816981"/>
          </a:xfrm>
          <a:prstGeom prst="rect">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base" hangingPunct="0">
              <a:spcBef>
                <a:spcPct val="0"/>
              </a:spcBef>
              <a:spcAft>
                <a:spcPct val="0"/>
              </a:spcAft>
              <a:buClr>
                <a:srgbClr val="000000"/>
              </a:buClr>
              <a:buSzPct val="100000"/>
            </a:pPr>
            <a:endParaRPr lang="en-US">
              <a:solidFill>
                <a:schemeClr val="bg1"/>
              </a:solidFill>
              <a:latin typeface="Arial" charset="0"/>
            </a:endParaRPr>
          </a:p>
        </p:txBody>
      </p:sp>
      <p:sp>
        <p:nvSpPr>
          <p:cNvPr id="53" name="Oval 52"/>
          <p:cNvSpPr/>
          <p:nvPr/>
        </p:nvSpPr>
        <p:spPr>
          <a:xfrm>
            <a:off x="8400256" y="2481544"/>
            <a:ext cx="2038530" cy="587417"/>
          </a:xfrm>
          <a:prstGeom prst="ellipse">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i="1" dirty="0" err="1">
                <a:solidFill>
                  <a:schemeClr val="bg1"/>
                </a:solidFill>
              </a:rPr>
              <a:t>Rewards</a:t>
            </a:r>
            <a:endParaRPr lang="en-US" sz="2800" i="1" baseline="-25000" dirty="0">
              <a:solidFill>
                <a:schemeClr val="bg1"/>
              </a:solidFill>
            </a:endParaRPr>
          </a:p>
        </p:txBody>
      </p:sp>
      <p:sp>
        <p:nvSpPr>
          <p:cNvPr id="54" name="Rectangle 53"/>
          <p:cNvSpPr/>
          <p:nvPr/>
        </p:nvSpPr>
        <p:spPr bwMode="auto">
          <a:xfrm>
            <a:off x="7968209" y="2072332"/>
            <a:ext cx="272265" cy="420565"/>
          </a:xfrm>
          <a:prstGeom prst="rect">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base" hangingPunct="0">
              <a:spcBef>
                <a:spcPct val="0"/>
              </a:spcBef>
              <a:spcAft>
                <a:spcPct val="0"/>
              </a:spcAft>
              <a:buClr>
                <a:srgbClr val="000000"/>
              </a:buClr>
              <a:buSzPct val="100000"/>
            </a:pPr>
            <a:endParaRPr lang="en-US">
              <a:solidFill>
                <a:schemeClr val="bg1"/>
              </a:solidFill>
              <a:latin typeface="Arial" charset="0"/>
            </a:endParaRPr>
          </a:p>
        </p:txBody>
      </p:sp>
      <p:sp>
        <p:nvSpPr>
          <p:cNvPr id="55" name="Rectangle 54"/>
          <p:cNvSpPr/>
          <p:nvPr/>
        </p:nvSpPr>
        <p:spPr bwMode="auto">
          <a:xfrm>
            <a:off x="7983976" y="5024660"/>
            <a:ext cx="272265" cy="420565"/>
          </a:xfrm>
          <a:prstGeom prst="rect">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base" hangingPunct="0">
              <a:spcBef>
                <a:spcPct val="0"/>
              </a:spcBef>
              <a:spcAft>
                <a:spcPct val="0"/>
              </a:spcAft>
              <a:buClr>
                <a:srgbClr val="000000"/>
              </a:buClr>
              <a:buSzPct val="100000"/>
            </a:pPr>
            <a:endParaRPr lang="en-US">
              <a:solidFill>
                <a:schemeClr val="bg1"/>
              </a:solidFill>
              <a:latin typeface="Arial" charset="0"/>
            </a:endParaRPr>
          </a:p>
        </p:txBody>
      </p:sp>
      <p:sp>
        <p:nvSpPr>
          <p:cNvPr id="44" name="TextBox 43"/>
          <p:cNvSpPr txBox="1">
            <a:spLocks noChangeArrowheads="1"/>
          </p:cNvSpPr>
          <p:nvPr/>
        </p:nvSpPr>
        <p:spPr bwMode="auto">
          <a:xfrm>
            <a:off x="6528048" y="6372036"/>
            <a:ext cx="4032448" cy="338554"/>
          </a:xfrm>
          <a:prstGeom prst="rect">
            <a:avLst/>
          </a:prstGeom>
          <a:noFill/>
          <a:ln w="9525">
            <a:noFill/>
            <a:miter lim="800000"/>
            <a:headEnd/>
            <a:tailEnd/>
          </a:ln>
        </p:spPr>
        <p:txBody>
          <a:bodyPr wrap="square">
            <a:spAutoFit/>
          </a:bodyPr>
          <a:lstStyle/>
          <a:p>
            <a:pPr algn="r"/>
            <a:r>
              <a:rPr lang="es-ES_tradnl" sz="1600" dirty="0"/>
              <a:t>Valdovinos et al. (2016), </a:t>
            </a:r>
            <a:r>
              <a:rPr lang="es-ES_tradnl" sz="1600" dirty="0" err="1"/>
              <a:t>Ecology</a:t>
            </a:r>
            <a:r>
              <a:rPr lang="es-ES_tradnl" sz="1600" dirty="0"/>
              <a:t> </a:t>
            </a:r>
            <a:r>
              <a:rPr lang="es-ES_tradnl" sz="1600" dirty="0" err="1"/>
              <a:t>Letters</a:t>
            </a:r>
            <a:endParaRPr lang="es-ES_tradnl" sz="1600" dirty="0"/>
          </a:p>
        </p:txBody>
      </p:sp>
      <p:sp>
        <p:nvSpPr>
          <p:cNvPr id="46" name="TextBox 45"/>
          <p:cNvSpPr txBox="1">
            <a:spLocks noChangeArrowheads="1"/>
          </p:cNvSpPr>
          <p:nvPr/>
        </p:nvSpPr>
        <p:spPr bwMode="auto">
          <a:xfrm>
            <a:off x="2955080" y="167324"/>
            <a:ext cx="6376728" cy="707886"/>
          </a:xfrm>
          <a:prstGeom prst="rect">
            <a:avLst/>
          </a:prstGeom>
          <a:noFill/>
          <a:ln w="9525">
            <a:noFill/>
            <a:miter lim="800000"/>
            <a:headEnd/>
            <a:tailEnd/>
          </a:ln>
        </p:spPr>
        <p:txBody>
          <a:bodyPr wrap="square">
            <a:spAutoFit/>
          </a:bodyPr>
          <a:lstStyle/>
          <a:p>
            <a:pPr algn="ctr"/>
            <a:r>
              <a:rPr lang="es-ES_tradnl" sz="4000" dirty="0" err="1">
                <a:latin typeface="+mj-lt"/>
              </a:rPr>
              <a:t>With</a:t>
            </a:r>
            <a:r>
              <a:rPr lang="es-ES_tradnl" sz="4000" dirty="0">
                <a:latin typeface="+mj-lt"/>
              </a:rPr>
              <a:t> </a:t>
            </a:r>
            <a:r>
              <a:rPr lang="es-ES_tradnl" sz="4000" dirty="0" err="1">
                <a:latin typeface="+mj-lt"/>
              </a:rPr>
              <a:t>adaptive</a:t>
            </a:r>
            <a:r>
              <a:rPr lang="es-ES_tradnl" sz="4000" dirty="0">
                <a:latin typeface="+mj-lt"/>
              </a:rPr>
              <a:t> </a:t>
            </a:r>
            <a:r>
              <a:rPr lang="es-ES_tradnl" sz="4000" dirty="0" err="1">
                <a:latin typeface="+mj-lt"/>
              </a:rPr>
              <a:t>foraging</a:t>
            </a:r>
            <a:endParaRPr lang="es-ES_tradnl" sz="4000" dirty="0">
              <a:latin typeface="+mj-lt"/>
            </a:endParaRPr>
          </a:p>
        </p:txBody>
      </p:sp>
    </p:spTree>
    <p:extLst>
      <p:ext uri="{BB962C8B-B14F-4D97-AF65-F5344CB8AC3E}">
        <p14:creationId xmlns:p14="http://schemas.microsoft.com/office/powerpoint/2010/main" val="101912831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2"/>
                                        </p:tgtEl>
                                      </p:cBhvr>
                                    </p:animEffect>
                                    <p:set>
                                      <p:cBhvr>
                                        <p:cTn id="7" dur="1" fill="hold">
                                          <p:stCondLst>
                                            <p:cond delay="499"/>
                                          </p:stCondLst>
                                        </p:cTn>
                                        <p:tgtEl>
                                          <p:spTgt spid="5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p:nvPr/>
        </p:nvPicPr>
        <p:blipFill rotWithShape="1">
          <a:blip r:embed="rId3">
            <a:extLst>
              <a:ext uri="{28A0092B-C50C-407E-A947-70E740481C1C}">
                <a14:useLocalDpi xmlns:a14="http://schemas.microsoft.com/office/drawing/2010/main" val="0"/>
              </a:ext>
            </a:extLst>
          </a:blip>
          <a:srcRect r="46313"/>
          <a:stretch/>
        </p:blipFill>
        <p:spPr bwMode="auto">
          <a:xfrm>
            <a:off x="2279576" y="746472"/>
            <a:ext cx="3942804" cy="5874715"/>
          </a:xfrm>
          <a:prstGeom prst="rect">
            <a:avLst/>
          </a:prstGeom>
          <a:noFill/>
          <a:ln>
            <a:noFill/>
          </a:ln>
        </p:spPr>
      </p:pic>
      <p:sp>
        <p:nvSpPr>
          <p:cNvPr id="5" name="TextBox 4"/>
          <p:cNvSpPr txBox="1">
            <a:spLocks noChangeArrowheads="1"/>
          </p:cNvSpPr>
          <p:nvPr/>
        </p:nvSpPr>
        <p:spPr bwMode="auto">
          <a:xfrm>
            <a:off x="2279576" y="71414"/>
            <a:ext cx="7643834" cy="707886"/>
          </a:xfrm>
          <a:prstGeom prst="rect">
            <a:avLst/>
          </a:prstGeom>
          <a:noFill/>
          <a:ln w="9525">
            <a:noFill/>
            <a:miter lim="800000"/>
            <a:headEnd/>
            <a:tailEnd/>
          </a:ln>
        </p:spPr>
        <p:txBody>
          <a:bodyPr wrap="square">
            <a:spAutoFit/>
          </a:bodyPr>
          <a:lstStyle/>
          <a:p>
            <a:pPr algn="ctr"/>
            <a:r>
              <a:rPr lang="en-US" sz="4000" dirty="0">
                <a:latin typeface="+mj-lt"/>
              </a:rPr>
              <a:t>Testing theory with empirical data</a:t>
            </a:r>
            <a:endParaRPr lang="es-ES_tradnl" sz="4000" dirty="0">
              <a:latin typeface="+mj-lt"/>
            </a:endParaRPr>
          </a:p>
        </p:txBody>
      </p:sp>
      <p:sp>
        <p:nvSpPr>
          <p:cNvPr id="9" name="TextBox 8"/>
          <p:cNvSpPr txBox="1"/>
          <p:nvPr/>
        </p:nvSpPr>
        <p:spPr>
          <a:xfrm>
            <a:off x="2495600" y="6343259"/>
            <a:ext cx="4139952" cy="369332"/>
          </a:xfrm>
          <a:prstGeom prst="rect">
            <a:avLst/>
          </a:prstGeom>
          <a:solidFill>
            <a:schemeClr val="bg1"/>
          </a:solidFill>
        </p:spPr>
        <p:txBody>
          <a:bodyPr wrap="square" rtlCol="0">
            <a:spAutoFit/>
          </a:bodyPr>
          <a:lstStyle/>
          <a:p>
            <a:pPr algn="ctr"/>
            <a:r>
              <a:rPr lang="en-US" dirty="0"/>
              <a:t>Plant generality (# pollinator species)</a:t>
            </a:r>
          </a:p>
        </p:txBody>
      </p:sp>
      <p:sp>
        <p:nvSpPr>
          <p:cNvPr id="11" name="TextBox 10"/>
          <p:cNvSpPr txBox="1"/>
          <p:nvPr/>
        </p:nvSpPr>
        <p:spPr>
          <a:xfrm rot="16200000">
            <a:off x="19229" y="3212040"/>
            <a:ext cx="4820921" cy="646331"/>
          </a:xfrm>
          <a:prstGeom prst="rect">
            <a:avLst/>
          </a:prstGeom>
          <a:solidFill>
            <a:schemeClr val="bg1"/>
          </a:solidFill>
        </p:spPr>
        <p:txBody>
          <a:bodyPr wrap="square" rtlCol="0">
            <a:spAutoFit/>
          </a:bodyPr>
          <a:lstStyle/>
          <a:p>
            <a:pPr algn="ctr"/>
            <a:r>
              <a:rPr lang="en-US" dirty="0"/>
              <a:t>Individual’s normalized foraging effort</a:t>
            </a:r>
          </a:p>
          <a:p>
            <a:pPr algn="ctr"/>
            <a:r>
              <a:rPr lang="en-US" dirty="0"/>
              <a:t>( log[normalized foraging effort] ) </a:t>
            </a:r>
          </a:p>
        </p:txBody>
      </p:sp>
      <p:sp>
        <p:nvSpPr>
          <p:cNvPr id="14" name="TextBox 13"/>
          <p:cNvSpPr txBox="1">
            <a:spLocks noChangeArrowheads="1"/>
          </p:cNvSpPr>
          <p:nvPr/>
        </p:nvSpPr>
        <p:spPr bwMode="auto">
          <a:xfrm>
            <a:off x="6600056" y="6525344"/>
            <a:ext cx="4032448" cy="338554"/>
          </a:xfrm>
          <a:prstGeom prst="rect">
            <a:avLst/>
          </a:prstGeom>
          <a:noFill/>
          <a:ln w="9525">
            <a:noFill/>
            <a:miter lim="800000"/>
            <a:headEnd/>
            <a:tailEnd/>
          </a:ln>
        </p:spPr>
        <p:txBody>
          <a:bodyPr wrap="square">
            <a:spAutoFit/>
          </a:bodyPr>
          <a:lstStyle/>
          <a:p>
            <a:pPr algn="r"/>
            <a:r>
              <a:rPr lang="es-ES_tradnl" sz="1600" dirty="0"/>
              <a:t>Valdovinos et al. (2016), </a:t>
            </a:r>
            <a:r>
              <a:rPr lang="es-ES_tradnl" sz="1600" dirty="0" err="1"/>
              <a:t>Ecology</a:t>
            </a:r>
            <a:r>
              <a:rPr lang="es-ES_tradnl" sz="1600" dirty="0"/>
              <a:t> </a:t>
            </a:r>
            <a:r>
              <a:rPr lang="es-ES_tradnl" sz="1600" dirty="0" err="1"/>
              <a:t>Letters</a:t>
            </a:r>
            <a:endParaRPr lang="es-ES_tradnl" sz="1600" dirty="0"/>
          </a:p>
        </p:txBody>
      </p:sp>
      <p:sp>
        <p:nvSpPr>
          <p:cNvPr id="16" name="TextBox 15"/>
          <p:cNvSpPr txBox="1"/>
          <p:nvPr/>
        </p:nvSpPr>
        <p:spPr>
          <a:xfrm>
            <a:off x="2999656" y="971785"/>
            <a:ext cx="3096344" cy="1015663"/>
          </a:xfrm>
          <a:prstGeom prst="rect">
            <a:avLst/>
          </a:prstGeom>
          <a:solidFill>
            <a:schemeClr val="bg1"/>
          </a:solidFill>
        </p:spPr>
        <p:txBody>
          <a:bodyPr wrap="square" rtlCol="0">
            <a:spAutoFit/>
          </a:bodyPr>
          <a:lstStyle/>
          <a:p>
            <a:pPr algn="ctr"/>
            <a:r>
              <a:rPr lang="es-ES_tradnl" sz="2000" dirty="0"/>
              <a:t>PREDICTION:</a:t>
            </a:r>
          </a:p>
          <a:p>
            <a:pPr algn="ctr"/>
            <a:r>
              <a:rPr lang="es-ES_tradnl" sz="2000" dirty="0" err="1"/>
              <a:t>Pollinators</a:t>
            </a:r>
            <a:r>
              <a:rPr lang="es-ES_tradnl" sz="2000" dirty="0"/>
              <a:t> </a:t>
            </a:r>
            <a:r>
              <a:rPr lang="es-ES_tradnl" sz="2000" dirty="0" err="1"/>
              <a:t>prefer</a:t>
            </a:r>
            <a:r>
              <a:rPr lang="es-ES_tradnl" sz="2000" dirty="0"/>
              <a:t> </a:t>
            </a:r>
          </a:p>
          <a:p>
            <a:pPr algn="ctr"/>
            <a:r>
              <a:rPr lang="es-ES_tradnl" sz="2000" dirty="0" err="1"/>
              <a:t>specialist</a:t>
            </a:r>
            <a:r>
              <a:rPr lang="es-ES_tradnl" sz="2000" dirty="0"/>
              <a:t> </a:t>
            </a:r>
            <a:r>
              <a:rPr lang="es-ES_tradnl" sz="2000" dirty="0" err="1"/>
              <a:t>plants</a:t>
            </a:r>
            <a:endParaRPr lang="es-ES_tradnl" sz="2000" b="1" dirty="0">
              <a:solidFill>
                <a:srgbClr val="C00000"/>
              </a:solidFill>
            </a:endParaRPr>
          </a:p>
        </p:txBody>
      </p:sp>
      <p:grpSp>
        <p:nvGrpSpPr>
          <p:cNvPr id="4" name="Group 3"/>
          <p:cNvGrpSpPr/>
          <p:nvPr/>
        </p:nvGrpSpPr>
        <p:grpSpPr>
          <a:xfrm>
            <a:off x="6342800" y="695890"/>
            <a:ext cx="5578266" cy="5940964"/>
            <a:chOff x="6225194" y="680222"/>
            <a:chExt cx="5578266" cy="5940964"/>
          </a:xfrm>
        </p:grpSpPr>
        <p:sp>
          <p:nvSpPr>
            <p:cNvPr id="8" name="Rectangle 7"/>
            <p:cNvSpPr/>
            <p:nvPr/>
          </p:nvSpPr>
          <p:spPr bwMode="auto">
            <a:xfrm>
              <a:off x="6225194" y="746471"/>
              <a:ext cx="3770224" cy="587471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base" hangingPunct="0">
                <a:spcBef>
                  <a:spcPct val="0"/>
                </a:spcBef>
                <a:spcAft>
                  <a:spcPct val="0"/>
                </a:spcAft>
                <a:buClr>
                  <a:srgbClr val="000000"/>
                </a:buClr>
                <a:buSzPct val="100000"/>
              </a:pPr>
              <a:endParaRPr lang="en-US">
                <a:solidFill>
                  <a:schemeClr val="bg1"/>
                </a:solidFill>
                <a:latin typeface="Arial" charset="0"/>
              </a:endParaRPr>
            </a:p>
          </p:txBody>
        </p:sp>
        <p:sp>
          <p:nvSpPr>
            <p:cNvPr id="13" name="TextBox 12"/>
            <p:cNvSpPr txBox="1"/>
            <p:nvPr/>
          </p:nvSpPr>
          <p:spPr>
            <a:xfrm>
              <a:off x="6528049" y="752719"/>
              <a:ext cx="3672408" cy="2154436"/>
            </a:xfrm>
            <a:prstGeom prst="rect">
              <a:avLst/>
            </a:prstGeom>
            <a:solidFill>
              <a:schemeClr val="bg1"/>
            </a:solidFill>
          </p:spPr>
          <p:txBody>
            <a:bodyPr wrap="square" rtlCol="0">
              <a:spAutoFit/>
            </a:bodyPr>
            <a:lstStyle/>
            <a:p>
              <a:pPr algn="ctr"/>
              <a:r>
                <a:rPr lang="es-ES_tradnl" sz="2000" dirty="0" err="1"/>
                <a:t>Empirical</a:t>
              </a:r>
              <a:r>
                <a:rPr lang="es-ES_tradnl" sz="2000" dirty="0"/>
                <a:t> data:</a:t>
              </a:r>
            </a:p>
            <a:p>
              <a:pPr algn="ctr"/>
              <a:endParaRPr lang="es-ES_tradnl" sz="2000" dirty="0"/>
            </a:p>
            <a:p>
              <a:pPr algn="ctr"/>
              <a:r>
                <a:rPr lang="en-US" sz="2000" dirty="0"/>
                <a:t>&gt;30,000 visits</a:t>
              </a:r>
            </a:p>
            <a:p>
              <a:pPr algn="ctr"/>
              <a:r>
                <a:rPr lang="en-US" sz="2000" dirty="0"/>
                <a:t>&gt;1000 bumble bees, 8 </a:t>
              </a:r>
              <a:r>
                <a:rPr lang="en-US" sz="2000" dirty="0" err="1"/>
                <a:t>spp</a:t>
              </a:r>
              <a:endParaRPr lang="en-US" sz="2000" dirty="0"/>
            </a:p>
            <a:p>
              <a:pPr algn="ctr"/>
              <a:endParaRPr lang="en-US" dirty="0"/>
            </a:p>
            <a:p>
              <a:pPr algn="ctr"/>
              <a:r>
                <a:rPr lang="en-US" dirty="0"/>
                <a:t>Colorado, Rocky Mountain Biological Lab </a:t>
              </a:r>
              <a:endParaRPr lang="es-ES_tradnl" b="1" dirty="0">
                <a:solidFill>
                  <a:srgbClr val="C00000"/>
                </a:solidFill>
              </a:endParaRPr>
            </a:p>
          </p:txBody>
        </p:sp>
        <p:pic>
          <p:nvPicPr>
            <p:cNvPr id="25602" name="Picture 2" descr="Image result for Colorado Rocky Mountain Biological Lab meadows"/>
            <p:cNvPicPr>
              <a:picLocks noChangeAspect="1" noChangeArrowheads="1"/>
            </p:cNvPicPr>
            <p:nvPr/>
          </p:nvPicPr>
          <p:blipFill rotWithShape="1">
            <a:blip r:embed="rId4">
              <a:extLst>
                <a:ext uri="{28A0092B-C50C-407E-A947-70E740481C1C}">
                  <a14:useLocalDpi xmlns:a14="http://schemas.microsoft.com/office/drawing/2010/main" val="0"/>
                </a:ext>
              </a:extLst>
            </a:blip>
            <a:srcRect l="-650" r="1"/>
            <a:stretch/>
          </p:blipFill>
          <p:spPr bwMode="auto">
            <a:xfrm>
              <a:off x="6542657" y="2852937"/>
              <a:ext cx="4716357" cy="351442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9904140" y="680222"/>
              <a:ext cx="1899320" cy="1740932"/>
              <a:chOff x="9067801" y="1"/>
              <a:chExt cx="1899320" cy="1740932"/>
            </a:xfrm>
          </p:grpSpPr>
          <p:pic>
            <p:nvPicPr>
              <p:cNvPr id="2050" name="Picture 2" descr="Photo of Berry J. Bros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1044" y="1"/>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a:spLocks noChangeArrowheads="1"/>
              </p:cNvSpPr>
              <p:nvPr/>
            </p:nvSpPr>
            <p:spPr bwMode="auto">
              <a:xfrm>
                <a:off x="9067801" y="1371601"/>
                <a:ext cx="1899320" cy="369332"/>
              </a:xfrm>
              <a:prstGeom prst="rect">
                <a:avLst/>
              </a:prstGeom>
              <a:noFill/>
              <a:ln w="9525">
                <a:noFill/>
                <a:miter lim="800000"/>
                <a:headEnd/>
                <a:tailEnd/>
              </a:ln>
            </p:spPr>
            <p:txBody>
              <a:bodyPr wrap="square">
                <a:spAutoFit/>
              </a:bodyPr>
              <a:lstStyle/>
              <a:p>
                <a:pPr algn="ctr"/>
                <a:r>
                  <a:rPr lang="es-ES_tradnl" dirty="0"/>
                  <a:t>Berry </a:t>
                </a:r>
                <a:r>
                  <a:rPr lang="es-ES_tradnl" dirty="0" err="1"/>
                  <a:t>Brosi</a:t>
                </a:r>
                <a:endParaRPr lang="es-ES_tradnl" dirty="0"/>
              </a:p>
            </p:txBody>
          </p:sp>
        </p:grpSp>
      </p:grpSp>
    </p:spTree>
    <p:extLst>
      <p:ext uri="{BB962C8B-B14F-4D97-AF65-F5344CB8AC3E}">
        <p14:creationId xmlns:p14="http://schemas.microsoft.com/office/powerpoint/2010/main" val="95809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p:nvPr/>
        </p:nvPicPr>
        <p:blipFill>
          <a:blip r:embed="rId3">
            <a:extLst>
              <a:ext uri="{28A0092B-C50C-407E-A947-70E740481C1C}">
                <a14:useLocalDpi xmlns:a14="http://schemas.microsoft.com/office/drawing/2010/main" val="0"/>
              </a:ext>
            </a:extLst>
          </a:blip>
          <a:srcRect/>
          <a:stretch>
            <a:fillRect/>
          </a:stretch>
        </p:blipFill>
        <p:spPr bwMode="auto">
          <a:xfrm>
            <a:off x="2279576" y="746472"/>
            <a:ext cx="7344134" cy="5874715"/>
          </a:xfrm>
          <a:prstGeom prst="rect">
            <a:avLst/>
          </a:prstGeom>
          <a:noFill/>
          <a:ln>
            <a:noFill/>
          </a:ln>
        </p:spPr>
      </p:pic>
      <p:sp>
        <p:nvSpPr>
          <p:cNvPr id="9" name="TextBox 8"/>
          <p:cNvSpPr txBox="1"/>
          <p:nvPr/>
        </p:nvSpPr>
        <p:spPr>
          <a:xfrm>
            <a:off x="3255808" y="6343259"/>
            <a:ext cx="6224569" cy="369332"/>
          </a:xfrm>
          <a:prstGeom prst="rect">
            <a:avLst/>
          </a:prstGeom>
          <a:solidFill>
            <a:schemeClr val="bg1"/>
          </a:solidFill>
        </p:spPr>
        <p:txBody>
          <a:bodyPr wrap="square" rtlCol="0">
            <a:spAutoFit/>
          </a:bodyPr>
          <a:lstStyle/>
          <a:p>
            <a:pPr algn="ctr"/>
            <a:r>
              <a:rPr lang="en-US" dirty="0"/>
              <a:t>Plant generality (# pollinator species)</a:t>
            </a:r>
          </a:p>
        </p:txBody>
      </p:sp>
      <p:sp>
        <p:nvSpPr>
          <p:cNvPr id="10" name="TextBox 9"/>
          <p:cNvSpPr txBox="1"/>
          <p:nvPr/>
        </p:nvSpPr>
        <p:spPr>
          <a:xfrm rot="16200000">
            <a:off x="19229" y="3212040"/>
            <a:ext cx="4820921" cy="646331"/>
          </a:xfrm>
          <a:prstGeom prst="rect">
            <a:avLst/>
          </a:prstGeom>
          <a:solidFill>
            <a:schemeClr val="bg1"/>
          </a:solidFill>
        </p:spPr>
        <p:txBody>
          <a:bodyPr wrap="square" rtlCol="0">
            <a:spAutoFit/>
          </a:bodyPr>
          <a:lstStyle/>
          <a:p>
            <a:pPr algn="ctr"/>
            <a:r>
              <a:rPr lang="en-US" dirty="0"/>
              <a:t>Individual’s normalized foraging effort</a:t>
            </a:r>
          </a:p>
          <a:p>
            <a:pPr algn="ctr"/>
            <a:r>
              <a:rPr lang="en-US" dirty="0"/>
              <a:t>( log[normalized foraging effort] ) </a:t>
            </a:r>
          </a:p>
        </p:txBody>
      </p:sp>
      <p:sp>
        <p:nvSpPr>
          <p:cNvPr id="8" name="TextBox 7"/>
          <p:cNvSpPr txBox="1">
            <a:spLocks noChangeArrowheads="1"/>
          </p:cNvSpPr>
          <p:nvPr/>
        </p:nvSpPr>
        <p:spPr bwMode="auto">
          <a:xfrm>
            <a:off x="2279576" y="71414"/>
            <a:ext cx="7643834" cy="707886"/>
          </a:xfrm>
          <a:prstGeom prst="rect">
            <a:avLst/>
          </a:prstGeom>
          <a:noFill/>
          <a:ln w="9525">
            <a:noFill/>
            <a:miter lim="800000"/>
            <a:headEnd/>
            <a:tailEnd/>
          </a:ln>
        </p:spPr>
        <p:txBody>
          <a:bodyPr wrap="square">
            <a:spAutoFit/>
          </a:bodyPr>
          <a:lstStyle/>
          <a:p>
            <a:pPr algn="ctr"/>
            <a:r>
              <a:rPr lang="en-US" sz="4000" dirty="0">
                <a:latin typeface="+mj-lt"/>
              </a:rPr>
              <a:t>Testing theory with empirical data</a:t>
            </a:r>
            <a:endParaRPr lang="es-ES_tradnl" sz="4000" dirty="0">
              <a:latin typeface="+mj-lt"/>
            </a:endParaRPr>
          </a:p>
        </p:txBody>
      </p:sp>
      <p:sp>
        <p:nvSpPr>
          <p:cNvPr id="11" name="TextBox 10"/>
          <p:cNvSpPr txBox="1"/>
          <p:nvPr/>
        </p:nvSpPr>
        <p:spPr>
          <a:xfrm>
            <a:off x="2999656" y="971785"/>
            <a:ext cx="3096344" cy="1015663"/>
          </a:xfrm>
          <a:prstGeom prst="rect">
            <a:avLst/>
          </a:prstGeom>
          <a:solidFill>
            <a:schemeClr val="bg1"/>
          </a:solidFill>
        </p:spPr>
        <p:txBody>
          <a:bodyPr wrap="square" rtlCol="0">
            <a:spAutoFit/>
          </a:bodyPr>
          <a:lstStyle/>
          <a:p>
            <a:pPr algn="ctr"/>
            <a:r>
              <a:rPr lang="es-ES_tradnl" sz="2000" dirty="0"/>
              <a:t>PREDICTION:</a:t>
            </a:r>
          </a:p>
          <a:p>
            <a:pPr algn="ctr"/>
            <a:r>
              <a:rPr lang="es-ES_tradnl" sz="2000" dirty="0" err="1"/>
              <a:t>Pollinators</a:t>
            </a:r>
            <a:r>
              <a:rPr lang="es-ES_tradnl" sz="2000" dirty="0"/>
              <a:t> </a:t>
            </a:r>
            <a:r>
              <a:rPr lang="es-ES_tradnl" sz="2000" dirty="0" err="1"/>
              <a:t>prefer</a:t>
            </a:r>
            <a:r>
              <a:rPr lang="es-ES_tradnl" sz="2000" dirty="0"/>
              <a:t> </a:t>
            </a:r>
          </a:p>
          <a:p>
            <a:pPr algn="ctr"/>
            <a:r>
              <a:rPr lang="es-ES_tradnl" sz="2000" dirty="0" err="1"/>
              <a:t>specialist</a:t>
            </a:r>
            <a:r>
              <a:rPr lang="es-ES_tradnl" sz="2000" dirty="0"/>
              <a:t> </a:t>
            </a:r>
            <a:r>
              <a:rPr lang="es-ES_tradnl" sz="2000" dirty="0" err="1"/>
              <a:t>plants</a:t>
            </a:r>
            <a:endParaRPr lang="es-ES_tradnl" sz="2000" b="1" dirty="0">
              <a:solidFill>
                <a:srgbClr val="C00000"/>
              </a:solidFill>
            </a:endParaRPr>
          </a:p>
        </p:txBody>
      </p:sp>
    </p:spTree>
    <p:extLst>
      <p:ext uri="{BB962C8B-B14F-4D97-AF65-F5344CB8AC3E}">
        <p14:creationId xmlns:p14="http://schemas.microsoft.com/office/powerpoint/2010/main" val="211074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7414" r="43595"/>
          <a:stretch/>
        </p:blipFill>
        <p:spPr bwMode="auto">
          <a:xfrm>
            <a:off x="1797050" y="561897"/>
            <a:ext cx="4849614" cy="618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917906" y="908720"/>
            <a:ext cx="2916311" cy="400110"/>
          </a:xfrm>
          <a:prstGeom prst="rect">
            <a:avLst/>
          </a:prstGeom>
          <a:solidFill>
            <a:schemeClr val="bg1"/>
          </a:solidFill>
        </p:spPr>
        <p:txBody>
          <a:bodyPr wrap="none" rtlCol="0">
            <a:spAutoFit/>
          </a:bodyPr>
          <a:lstStyle/>
          <a:p>
            <a:r>
              <a:rPr lang="en-US" sz="2000" dirty="0"/>
              <a:t>Without adaptive foraging</a:t>
            </a:r>
          </a:p>
        </p:txBody>
      </p:sp>
      <p:sp>
        <p:nvSpPr>
          <p:cNvPr id="4" name="TextBox 3"/>
          <p:cNvSpPr txBox="1"/>
          <p:nvPr/>
        </p:nvSpPr>
        <p:spPr>
          <a:xfrm>
            <a:off x="3935760" y="1221368"/>
            <a:ext cx="2560445" cy="400110"/>
          </a:xfrm>
          <a:prstGeom prst="rect">
            <a:avLst/>
          </a:prstGeom>
          <a:solidFill>
            <a:schemeClr val="bg1"/>
          </a:solidFill>
        </p:spPr>
        <p:txBody>
          <a:bodyPr wrap="none" rtlCol="0">
            <a:spAutoFit/>
          </a:bodyPr>
          <a:lstStyle/>
          <a:p>
            <a:r>
              <a:rPr lang="en-US" sz="2000" dirty="0"/>
              <a:t>With adaptive foraging</a:t>
            </a:r>
          </a:p>
        </p:txBody>
      </p:sp>
      <p:grpSp>
        <p:nvGrpSpPr>
          <p:cNvPr id="21" name="Group 20"/>
          <p:cNvGrpSpPr/>
          <p:nvPr/>
        </p:nvGrpSpPr>
        <p:grpSpPr>
          <a:xfrm>
            <a:off x="3209392" y="875476"/>
            <a:ext cx="3882784" cy="4547446"/>
            <a:chOff x="1685392" y="897778"/>
            <a:chExt cx="3437272" cy="4547446"/>
          </a:xfrm>
        </p:grpSpPr>
        <p:sp>
          <p:nvSpPr>
            <p:cNvPr id="19" name="Rectangle 18"/>
            <p:cNvSpPr/>
            <p:nvPr/>
          </p:nvSpPr>
          <p:spPr bwMode="auto">
            <a:xfrm>
              <a:off x="1685392" y="897778"/>
              <a:ext cx="3437272" cy="38027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base" hangingPunct="0">
                <a:spcBef>
                  <a:spcPct val="0"/>
                </a:spcBef>
                <a:spcAft>
                  <a:spcPct val="0"/>
                </a:spcAft>
                <a:buClr>
                  <a:srgbClr val="000000"/>
                </a:buClr>
                <a:buSzPct val="100000"/>
              </a:pPr>
              <a:endParaRPr lang="en-US">
                <a:solidFill>
                  <a:schemeClr val="bg1"/>
                </a:solidFill>
                <a:latin typeface="Arial" charset="0"/>
              </a:endParaRPr>
            </a:p>
          </p:txBody>
        </p:sp>
        <p:sp>
          <p:nvSpPr>
            <p:cNvPr id="20" name="Rectangle 19"/>
            <p:cNvSpPr/>
            <p:nvPr/>
          </p:nvSpPr>
          <p:spPr bwMode="auto">
            <a:xfrm rot="5400000">
              <a:off x="1064313" y="4174320"/>
              <a:ext cx="1970279" cy="57152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base" hangingPunct="0">
                <a:spcBef>
                  <a:spcPct val="0"/>
                </a:spcBef>
                <a:spcAft>
                  <a:spcPct val="0"/>
                </a:spcAft>
                <a:buClr>
                  <a:srgbClr val="000000"/>
                </a:buClr>
                <a:buSzPct val="100000"/>
              </a:pPr>
              <a:endParaRPr lang="en-US">
                <a:solidFill>
                  <a:schemeClr val="bg1"/>
                </a:solidFill>
                <a:latin typeface="Arial" charset="0"/>
              </a:endParaRPr>
            </a:p>
          </p:txBody>
        </p:sp>
      </p:grpSp>
      <p:grpSp>
        <p:nvGrpSpPr>
          <p:cNvPr id="22" name="Group 21"/>
          <p:cNvGrpSpPr/>
          <p:nvPr/>
        </p:nvGrpSpPr>
        <p:grpSpPr>
          <a:xfrm>
            <a:off x="3254417" y="1278052"/>
            <a:ext cx="3437272" cy="2172156"/>
            <a:chOff x="1685392" y="1278052"/>
            <a:chExt cx="3437272" cy="2172156"/>
          </a:xfrm>
        </p:grpSpPr>
        <p:sp>
          <p:nvSpPr>
            <p:cNvPr id="18" name="Rectangle 17"/>
            <p:cNvSpPr/>
            <p:nvPr/>
          </p:nvSpPr>
          <p:spPr bwMode="auto">
            <a:xfrm>
              <a:off x="1685392" y="1278052"/>
              <a:ext cx="3437272" cy="38027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base" hangingPunct="0">
                <a:spcBef>
                  <a:spcPct val="0"/>
                </a:spcBef>
                <a:spcAft>
                  <a:spcPct val="0"/>
                </a:spcAft>
                <a:buClr>
                  <a:srgbClr val="000000"/>
                </a:buClr>
                <a:buSzPct val="100000"/>
              </a:pPr>
              <a:endParaRPr lang="en-US" sz="1600">
                <a:solidFill>
                  <a:schemeClr val="bg1"/>
                </a:solidFill>
                <a:latin typeface="Arial" charset="0"/>
              </a:endParaRPr>
            </a:p>
          </p:txBody>
        </p:sp>
        <p:sp>
          <p:nvSpPr>
            <p:cNvPr id="23" name="Rectangle 22"/>
            <p:cNvSpPr/>
            <p:nvPr/>
          </p:nvSpPr>
          <p:spPr bwMode="auto">
            <a:xfrm rot="5400000">
              <a:off x="2231356" y="2888556"/>
              <a:ext cx="551775" cy="57152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base" hangingPunct="0">
                <a:spcBef>
                  <a:spcPct val="0"/>
                </a:spcBef>
                <a:spcAft>
                  <a:spcPct val="0"/>
                </a:spcAft>
                <a:buClr>
                  <a:srgbClr val="000000"/>
                </a:buClr>
                <a:buSzPct val="100000"/>
              </a:pPr>
              <a:endParaRPr lang="en-US" sz="1600">
                <a:solidFill>
                  <a:schemeClr val="bg1"/>
                </a:solidFill>
                <a:latin typeface="Arial" charset="0"/>
              </a:endParaRPr>
            </a:p>
          </p:txBody>
        </p:sp>
      </p:grpSp>
      <p:sp>
        <p:nvSpPr>
          <p:cNvPr id="25" name="Rectangle 24"/>
          <p:cNvSpPr/>
          <p:nvPr/>
        </p:nvSpPr>
        <p:spPr bwMode="auto">
          <a:xfrm>
            <a:off x="3167844" y="528453"/>
            <a:ext cx="4152292" cy="38026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base" hangingPunct="0">
              <a:spcBef>
                <a:spcPct val="0"/>
              </a:spcBef>
              <a:spcAft>
                <a:spcPct val="0"/>
              </a:spcAft>
              <a:buClr>
                <a:srgbClr val="000000"/>
              </a:buClr>
              <a:buSzPct val="100000"/>
            </a:pPr>
            <a:endParaRPr lang="en-US" sz="1600">
              <a:solidFill>
                <a:schemeClr val="bg1"/>
              </a:solidFill>
              <a:latin typeface="Arial" charset="0"/>
            </a:endParaRPr>
          </a:p>
        </p:txBody>
      </p:sp>
      <p:sp>
        <p:nvSpPr>
          <p:cNvPr id="27" name="TextBox 26"/>
          <p:cNvSpPr txBox="1">
            <a:spLocks noChangeArrowheads="1"/>
          </p:cNvSpPr>
          <p:nvPr/>
        </p:nvSpPr>
        <p:spPr bwMode="auto">
          <a:xfrm>
            <a:off x="6960095" y="2354400"/>
            <a:ext cx="4336089" cy="830997"/>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es-ES_tradnl" sz="2400" dirty="0">
                <a:solidFill>
                  <a:schemeClr val="bg1"/>
                </a:solidFill>
              </a:rPr>
              <a:t>AF </a:t>
            </a:r>
            <a:r>
              <a:rPr lang="es-ES_tradnl" sz="2400" dirty="0" err="1">
                <a:solidFill>
                  <a:schemeClr val="bg1"/>
                </a:solidFill>
              </a:rPr>
              <a:t>may</a:t>
            </a:r>
            <a:r>
              <a:rPr lang="es-ES_tradnl" sz="2400" dirty="0">
                <a:solidFill>
                  <a:schemeClr val="bg1"/>
                </a:solidFill>
              </a:rPr>
              <a:t> </a:t>
            </a:r>
            <a:r>
              <a:rPr lang="es-ES_tradnl" sz="2400" dirty="0" err="1">
                <a:solidFill>
                  <a:schemeClr val="bg1"/>
                </a:solidFill>
              </a:rPr>
              <a:t>explain</a:t>
            </a:r>
            <a:r>
              <a:rPr lang="es-ES_tradnl" sz="2400" dirty="0">
                <a:solidFill>
                  <a:schemeClr val="bg1"/>
                </a:solidFill>
              </a:rPr>
              <a:t> </a:t>
            </a:r>
            <a:r>
              <a:rPr lang="es-ES_tradnl" sz="2400" dirty="0" err="1">
                <a:solidFill>
                  <a:schemeClr val="bg1"/>
                </a:solidFill>
              </a:rPr>
              <a:t>why</a:t>
            </a:r>
            <a:r>
              <a:rPr lang="es-ES_tradnl" sz="2400" dirty="0">
                <a:solidFill>
                  <a:schemeClr val="bg1"/>
                </a:solidFill>
              </a:rPr>
              <a:t> </a:t>
            </a:r>
            <a:r>
              <a:rPr lang="es-ES_tradnl" sz="2400" dirty="0" err="1">
                <a:solidFill>
                  <a:schemeClr val="bg1"/>
                </a:solidFill>
              </a:rPr>
              <a:t>nested</a:t>
            </a:r>
            <a:r>
              <a:rPr lang="es-ES_tradnl" sz="2400" dirty="0">
                <a:solidFill>
                  <a:schemeClr val="bg1"/>
                </a:solidFill>
              </a:rPr>
              <a:t> </a:t>
            </a:r>
            <a:r>
              <a:rPr lang="es-ES_tradnl" sz="2400" dirty="0" err="1">
                <a:solidFill>
                  <a:schemeClr val="bg1"/>
                </a:solidFill>
              </a:rPr>
              <a:t>networks</a:t>
            </a:r>
            <a:r>
              <a:rPr lang="es-ES_tradnl" sz="2400" dirty="0">
                <a:solidFill>
                  <a:schemeClr val="bg1"/>
                </a:solidFill>
              </a:rPr>
              <a:t> in </a:t>
            </a:r>
            <a:r>
              <a:rPr lang="es-ES_tradnl" sz="2400" dirty="0" err="1">
                <a:solidFill>
                  <a:schemeClr val="bg1"/>
                </a:solidFill>
              </a:rPr>
              <a:t>nature</a:t>
            </a:r>
            <a:r>
              <a:rPr lang="es-ES_tradnl" sz="2400" dirty="0">
                <a:solidFill>
                  <a:schemeClr val="bg1"/>
                </a:solidFill>
              </a:rPr>
              <a:t> can </a:t>
            </a:r>
            <a:r>
              <a:rPr lang="es-ES_tradnl" sz="2400" dirty="0" err="1">
                <a:solidFill>
                  <a:schemeClr val="bg1"/>
                </a:solidFill>
              </a:rPr>
              <a:t>persist</a:t>
            </a:r>
            <a:endParaRPr lang="es-ES_tradnl" sz="2400" dirty="0">
              <a:solidFill>
                <a:schemeClr val="bg1"/>
              </a:solidFill>
            </a:endParaRPr>
          </a:p>
        </p:txBody>
      </p:sp>
      <p:sp>
        <p:nvSpPr>
          <p:cNvPr id="24" name="TextBox 23"/>
          <p:cNvSpPr txBox="1">
            <a:spLocks noChangeArrowheads="1"/>
          </p:cNvSpPr>
          <p:nvPr/>
        </p:nvSpPr>
        <p:spPr bwMode="auto">
          <a:xfrm>
            <a:off x="6528048" y="6372036"/>
            <a:ext cx="4032448" cy="338554"/>
          </a:xfrm>
          <a:prstGeom prst="rect">
            <a:avLst/>
          </a:prstGeom>
          <a:noFill/>
          <a:ln w="9525">
            <a:noFill/>
            <a:miter lim="800000"/>
            <a:headEnd/>
            <a:tailEnd/>
          </a:ln>
        </p:spPr>
        <p:txBody>
          <a:bodyPr wrap="square">
            <a:spAutoFit/>
          </a:bodyPr>
          <a:lstStyle/>
          <a:p>
            <a:pPr algn="r"/>
            <a:r>
              <a:rPr lang="es-ES_tradnl" sz="1600" dirty="0"/>
              <a:t>Valdovinos et al. (2016), </a:t>
            </a:r>
            <a:r>
              <a:rPr lang="es-ES_tradnl" sz="1600" dirty="0" err="1"/>
              <a:t>Ecology</a:t>
            </a:r>
            <a:r>
              <a:rPr lang="es-ES_tradnl" sz="1600" dirty="0"/>
              <a:t> </a:t>
            </a:r>
            <a:r>
              <a:rPr lang="es-ES_tradnl" sz="1600" dirty="0" err="1"/>
              <a:t>Letters</a:t>
            </a:r>
            <a:endParaRPr lang="es-ES_tradnl" sz="1600" dirty="0"/>
          </a:p>
        </p:txBody>
      </p:sp>
      <p:sp>
        <p:nvSpPr>
          <p:cNvPr id="30" name="TextBox 29"/>
          <p:cNvSpPr txBox="1">
            <a:spLocks noChangeArrowheads="1"/>
          </p:cNvSpPr>
          <p:nvPr/>
        </p:nvSpPr>
        <p:spPr bwMode="auto">
          <a:xfrm>
            <a:off x="202580" y="0"/>
            <a:ext cx="11786839" cy="523220"/>
          </a:xfrm>
          <a:prstGeom prst="rect">
            <a:avLst/>
          </a:prstGeom>
          <a:noFill/>
          <a:ln w="9525">
            <a:noFill/>
            <a:miter lim="800000"/>
            <a:headEnd/>
            <a:tailEnd/>
          </a:ln>
        </p:spPr>
        <p:txBody>
          <a:bodyPr wrap="square">
            <a:spAutoFit/>
          </a:bodyPr>
          <a:lstStyle/>
          <a:p>
            <a:pPr algn="ctr"/>
            <a:r>
              <a:rPr lang="en-US" sz="2800" dirty="0"/>
              <a:t>Adaptive foraging (AF) reverses the effect of nestedness on species persistence</a:t>
            </a:r>
            <a:endParaRPr lang="es-ES_tradnl" sz="2800" dirty="0"/>
          </a:p>
        </p:txBody>
      </p:sp>
      <p:cxnSp>
        <p:nvCxnSpPr>
          <p:cNvPr id="5" name="Straight Connector 4"/>
          <p:cNvCxnSpPr/>
          <p:nvPr/>
        </p:nvCxnSpPr>
        <p:spPr bwMode="auto">
          <a:xfrm>
            <a:off x="5048404" y="3450208"/>
            <a:ext cx="195586" cy="0"/>
          </a:xfrm>
          <a:prstGeom prst="line">
            <a:avLst/>
          </a:prstGeom>
          <a:solidFill>
            <a:srgbClr val="00B8FF"/>
          </a:solidFill>
          <a:ln w="76200" cap="flat" cmpd="sng" algn="ctr">
            <a:solidFill>
              <a:schemeClr val="tx1"/>
            </a:solidFill>
            <a:prstDash val="solid"/>
            <a:round/>
            <a:headEnd type="none" w="med" len="med"/>
            <a:tailEnd type="none" w="med" len="med"/>
          </a:ln>
          <a:effectLst/>
        </p:spPr>
      </p:cxnSp>
      <p:sp>
        <p:nvSpPr>
          <p:cNvPr id="29" name="Rectangle 28"/>
          <p:cNvSpPr/>
          <p:nvPr/>
        </p:nvSpPr>
        <p:spPr bwMode="auto">
          <a:xfrm>
            <a:off x="4076268" y="2217058"/>
            <a:ext cx="2638896" cy="455204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base" hangingPunct="0">
              <a:spcBef>
                <a:spcPct val="0"/>
              </a:spcBef>
              <a:spcAft>
                <a:spcPct val="0"/>
              </a:spcAft>
              <a:buClr>
                <a:srgbClr val="000000"/>
              </a:buClr>
              <a:buSzPct val="100000"/>
            </a:pPr>
            <a:endParaRPr lang="en-US">
              <a:solidFill>
                <a:schemeClr val="bg1"/>
              </a:solidFill>
              <a:latin typeface="Arial" charset="0"/>
            </a:endParaRPr>
          </a:p>
        </p:txBody>
      </p:sp>
      <p:sp>
        <p:nvSpPr>
          <p:cNvPr id="28" name="TextBox 27"/>
          <p:cNvSpPr txBox="1">
            <a:spLocks noChangeArrowheads="1"/>
          </p:cNvSpPr>
          <p:nvPr/>
        </p:nvSpPr>
        <p:spPr bwMode="auto">
          <a:xfrm>
            <a:off x="3231931" y="1311467"/>
            <a:ext cx="5276449" cy="830997"/>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es-ES_tradnl" sz="2400" dirty="0" err="1">
                <a:solidFill>
                  <a:schemeClr val="bg1"/>
                </a:solidFill>
              </a:rPr>
              <a:t>Resolution</a:t>
            </a:r>
            <a:r>
              <a:rPr lang="es-ES_tradnl" sz="2400" dirty="0">
                <a:solidFill>
                  <a:schemeClr val="bg1"/>
                </a:solidFill>
              </a:rPr>
              <a:t> of </a:t>
            </a:r>
            <a:r>
              <a:rPr lang="es-ES_tradnl" sz="2400" dirty="0" err="1">
                <a:solidFill>
                  <a:schemeClr val="bg1"/>
                </a:solidFill>
              </a:rPr>
              <a:t>the</a:t>
            </a:r>
            <a:r>
              <a:rPr lang="es-ES_tradnl" sz="2400" dirty="0">
                <a:solidFill>
                  <a:schemeClr val="bg1"/>
                </a:solidFill>
              </a:rPr>
              <a:t> debate:</a:t>
            </a:r>
          </a:p>
          <a:p>
            <a:pPr algn="ctr"/>
            <a:r>
              <a:rPr lang="es-ES_tradnl" sz="2400" dirty="0">
                <a:solidFill>
                  <a:schemeClr val="bg1"/>
                </a:solidFill>
              </a:rPr>
              <a:t>Nestedness </a:t>
            </a:r>
            <a:r>
              <a:rPr lang="es-ES_tradnl" sz="2400" dirty="0" err="1">
                <a:solidFill>
                  <a:schemeClr val="bg1"/>
                </a:solidFill>
              </a:rPr>
              <a:t>destabilizes</a:t>
            </a:r>
            <a:r>
              <a:rPr lang="es-ES_tradnl" sz="2400" dirty="0">
                <a:solidFill>
                  <a:schemeClr val="bg1"/>
                </a:solidFill>
              </a:rPr>
              <a:t> AND </a:t>
            </a:r>
            <a:r>
              <a:rPr lang="es-ES_tradnl" sz="2400" dirty="0" err="1">
                <a:solidFill>
                  <a:schemeClr val="bg1"/>
                </a:solidFill>
              </a:rPr>
              <a:t>stabilizes</a:t>
            </a:r>
            <a:endParaRPr lang="es-ES_tradnl" sz="2400" dirty="0">
              <a:solidFill>
                <a:schemeClr val="bg1"/>
              </a:solidFill>
            </a:endParaRPr>
          </a:p>
        </p:txBody>
      </p:sp>
      <p:sp>
        <p:nvSpPr>
          <p:cNvPr id="26" name="Rectangle 25"/>
          <p:cNvSpPr/>
          <p:nvPr/>
        </p:nvSpPr>
        <p:spPr>
          <a:xfrm rot="16200000">
            <a:off x="-426743" y="2661590"/>
            <a:ext cx="4544841" cy="1384995"/>
          </a:xfrm>
          <a:prstGeom prst="rect">
            <a:avLst/>
          </a:prstGeom>
          <a:solidFill>
            <a:schemeClr val="bg1"/>
          </a:solidFill>
          <a:effectLst/>
        </p:spPr>
        <p:style>
          <a:lnRef idx="3">
            <a:schemeClr val="lt1"/>
          </a:lnRef>
          <a:fillRef idx="1">
            <a:schemeClr val="accent3"/>
          </a:fillRef>
          <a:effectRef idx="1">
            <a:schemeClr val="accent3"/>
          </a:effectRef>
          <a:fontRef idx="minor">
            <a:schemeClr val="lt1"/>
          </a:fontRef>
        </p:style>
        <p:txBody>
          <a:bodyPr wrap="square">
            <a:spAutoFit/>
          </a:bodyPr>
          <a:lstStyle/>
          <a:p>
            <a:pPr algn="ctr"/>
            <a:r>
              <a:rPr lang="en-US" sz="2800" dirty="0">
                <a:solidFill>
                  <a:srgbClr val="000000"/>
                </a:solidFill>
                <a:latin typeface="Arial" panose="020B0604020202020204" pitchFamily="34" charset="0"/>
                <a:ea typeface="ＭＳ Ｐゴシック" charset="-128"/>
                <a:cs typeface="Arial" panose="020B0604020202020204" pitchFamily="34" charset="0"/>
              </a:rPr>
              <a:t>Effect of </a:t>
            </a:r>
            <a:r>
              <a:rPr lang="en-US" sz="2800" b="1" dirty="0" err="1">
                <a:solidFill>
                  <a:srgbClr val="000000"/>
                </a:solidFill>
                <a:latin typeface="Arial" panose="020B0604020202020204" pitchFamily="34" charset="0"/>
                <a:ea typeface="ＭＳ Ｐゴシック" charset="-128"/>
                <a:cs typeface="Arial" panose="020B0604020202020204" pitchFamily="34" charset="0"/>
              </a:rPr>
              <a:t>nestedness</a:t>
            </a:r>
            <a:r>
              <a:rPr lang="en-US" sz="2800" dirty="0">
                <a:solidFill>
                  <a:srgbClr val="000000"/>
                </a:solidFill>
                <a:latin typeface="Arial" panose="020B0604020202020204" pitchFamily="34" charset="0"/>
                <a:ea typeface="ＭＳ Ｐゴシック" charset="-128"/>
                <a:cs typeface="Arial" panose="020B0604020202020204" pitchFamily="34" charset="0"/>
              </a:rPr>
              <a:t> on average persistence</a:t>
            </a:r>
          </a:p>
          <a:p>
            <a:pPr algn="ctr"/>
            <a:r>
              <a:rPr lang="en-US" sz="2800" dirty="0">
                <a:solidFill>
                  <a:srgbClr val="000000"/>
                </a:solidFill>
                <a:latin typeface="Arial" panose="020B0604020202020204" pitchFamily="34" charset="0"/>
                <a:ea typeface="ＭＳ Ｐゴシック" charset="-128"/>
                <a:cs typeface="Arial" panose="020B0604020202020204" pitchFamily="34" charset="0"/>
              </a:rPr>
              <a:t>(proportion of species)</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2668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1"/>
                                        </p:tgtEl>
                                      </p:cBhvr>
                                    </p:animEffect>
                                    <p:set>
                                      <p:cBhvr>
                                        <p:cTn id="7" dur="1" fill="hold">
                                          <p:stCondLst>
                                            <p:cond delay="499"/>
                                          </p:stCondLst>
                                        </p:cTn>
                                        <p:tgtEl>
                                          <p:spTgt spid="2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2"/>
                                        </p:tgtEl>
                                      </p:cBhvr>
                                    </p:animEffect>
                                    <p:set>
                                      <p:cBhvr>
                                        <p:cTn id="12" dur="1" fill="hold">
                                          <p:stCondLst>
                                            <p:cond delay="499"/>
                                          </p:stCondLst>
                                        </p:cTn>
                                        <p:tgtEl>
                                          <p:spTgt spid="2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29"/>
                                        </p:tgtEl>
                                      </p:cBhvr>
                                    </p:animEffect>
                                    <p:set>
                                      <p:cBhvr>
                                        <p:cTn id="22" dur="1" fill="hold">
                                          <p:stCondLst>
                                            <p:cond delay="499"/>
                                          </p:stCondLst>
                                        </p:cTn>
                                        <p:tgtEl>
                                          <p:spTgt spid="2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2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508224-8C62-4C6A-B8A0-C4E04E85BFE4}"/>
              </a:ext>
            </a:extLst>
          </p:cNvPr>
          <p:cNvSpPr txBox="1"/>
          <p:nvPr/>
        </p:nvSpPr>
        <p:spPr>
          <a:xfrm>
            <a:off x="987971" y="901292"/>
            <a:ext cx="102580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en-US" sz="2400" dirty="0"/>
              <a:t>Despite its apparent complexity, this model provides clear and consistent results:</a:t>
            </a:r>
          </a:p>
        </p:txBody>
      </p:sp>
      <p:sp>
        <p:nvSpPr>
          <p:cNvPr id="3" name="TextBox 2">
            <a:extLst>
              <a:ext uri="{FF2B5EF4-FFF2-40B4-BE49-F238E27FC236}">
                <a16:creationId xmlns:a16="http://schemas.microsoft.com/office/drawing/2014/main" id="{13034E54-3AE7-45E7-A57F-1FD13E279FC6}"/>
              </a:ext>
            </a:extLst>
          </p:cNvPr>
          <p:cNvSpPr txBox="1">
            <a:spLocks noChangeArrowheads="1"/>
          </p:cNvSpPr>
          <p:nvPr/>
        </p:nvSpPr>
        <p:spPr bwMode="auto">
          <a:xfrm>
            <a:off x="2364053" y="104279"/>
            <a:ext cx="7493620" cy="707886"/>
          </a:xfrm>
          <a:prstGeom prst="rect">
            <a:avLst/>
          </a:prstGeom>
          <a:noFill/>
          <a:ln w="9525">
            <a:noFill/>
            <a:miter lim="800000"/>
            <a:headEnd/>
            <a:tailEnd/>
          </a:ln>
        </p:spPr>
        <p:txBody>
          <a:bodyPr wrap="square">
            <a:spAutoFit/>
          </a:bodyPr>
          <a:lstStyle/>
          <a:p>
            <a:pPr algn="ctr"/>
            <a:r>
              <a:rPr lang="en-US" sz="4000" dirty="0">
                <a:solidFill>
                  <a:schemeClr val="tx1"/>
                </a:solidFill>
                <a:latin typeface="+mj-lt"/>
              </a:rPr>
              <a:t>Robust results of the model</a:t>
            </a:r>
            <a:endParaRPr lang="es-ES_tradnl" sz="4000" dirty="0">
              <a:solidFill>
                <a:schemeClr val="tx1"/>
              </a:solidFill>
              <a:latin typeface="+mj-lt"/>
            </a:endParaRPr>
          </a:p>
        </p:txBody>
      </p:sp>
      <p:sp>
        <p:nvSpPr>
          <p:cNvPr id="5" name="TextBox 4">
            <a:extLst>
              <a:ext uri="{FF2B5EF4-FFF2-40B4-BE49-F238E27FC236}">
                <a16:creationId xmlns:a16="http://schemas.microsoft.com/office/drawing/2014/main" id="{6D131FD8-245C-440E-813D-B26A7B3AAC1E}"/>
              </a:ext>
            </a:extLst>
          </p:cNvPr>
          <p:cNvSpPr txBox="1"/>
          <p:nvPr/>
        </p:nvSpPr>
        <p:spPr>
          <a:xfrm>
            <a:off x="987971" y="1774555"/>
            <a:ext cx="9772178" cy="1384995"/>
          </a:xfrm>
          <a:prstGeom prst="rect">
            <a:avLst/>
          </a:prstGeom>
          <a:noFill/>
        </p:spPr>
        <p:txBody>
          <a:bodyPr wrap="square">
            <a:spAutoFit/>
          </a:bodyPr>
          <a:lstStyle/>
          <a:p>
            <a:pPr marL="457200" indent="-457200" algn="l">
              <a:buFont typeface="+mj-lt"/>
              <a:buAutoNum type="arabicPeriod" startAt="5"/>
            </a:pPr>
            <a:r>
              <a:rPr lang="en-US" sz="2800" i="0" dirty="0">
                <a:effectLst/>
              </a:rPr>
              <a:t>Plant species exhibit two stable attractors, </a:t>
            </a:r>
            <a:r>
              <a:rPr lang="en-US" sz="2800" b="1" i="0" dirty="0">
                <a:effectLst/>
              </a:rPr>
              <a:t>they either go to their carrying capacity </a:t>
            </a:r>
            <a:r>
              <a:rPr lang="en-US" sz="2800" i="0" dirty="0">
                <a:effectLst/>
              </a:rPr>
              <a:t>reduced by inter-specific competition </a:t>
            </a:r>
            <a:r>
              <a:rPr lang="en-US" sz="2800" b="1" i="0" dirty="0">
                <a:effectLst/>
              </a:rPr>
              <a:t>or they go extinct.</a:t>
            </a:r>
            <a:endParaRPr lang="en-US" sz="2800" b="0" i="0" dirty="0">
              <a:effectLst/>
            </a:endParaRPr>
          </a:p>
        </p:txBody>
      </p:sp>
      <p:sp>
        <p:nvSpPr>
          <p:cNvPr id="6" name="TextBox 5">
            <a:extLst>
              <a:ext uri="{FF2B5EF4-FFF2-40B4-BE49-F238E27FC236}">
                <a16:creationId xmlns:a16="http://schemas.microsoft.com/office/drawing/2014/main" id="{52314EE3-7E07-4107-BA59-4605319E7475}"/>
              </a:ext>
            </a:extLst>
          </p:cNvPr>
          <p:cNvSpPr txBox="1"/>
          <p:nvPr/>
        </p:nvSpPr>
        <p:spPr>
          <a:xfrm>
            <a:off x="987971" y="3698451"/>
            <a:ext cx="9540062" cy="954107"/>
          </a:xfrm>
          <a:prstGeom prst="rect">
            <a:avLst/>
          </a:prstGeom>
          <a:noFill/>
        </p:spPr>
        <p:txBody>
          <a:bodyPr wrap="square">
            <a:spAutoFit/>
          </a:bodyPr>
          <a:lstStyle/>
          <a:p>
            <a:pPr marL="514350" indent="-514350">
              <a:buFont typeface="+mj-lt"/>
              <a:buAutoNum type="arabicPeriod" startAt="6"/>
            </a:pPr>
            <a:r>
              <a:rPr lang="en-US" sz="2800" b="1" i="0" dirty="0">
                <a:effectLst/>
              </a:rPr>
              <a:t>Competition for resources that determine seed recruitment to adults (not pollination) affects the final plant abundance.</a:t>
            </a:r>
            <a:endParaRPr lang="en-US" sz="2800" dirty="0"/>
          </a:p>
        </p:txBody>
      </p:sp>
      <p:pic>
        <p:nvPicPr>
          <p:cNvPr id="7" name="Picture 6">
            <a:extLst>
              <a:ext uri="{FF2B5EF4-FFF2-40B4-BE49-F238E27FC236}">
                <a16:creationId xmlns:a16="http://schemas.microsoft.com/office/drawing/2014/main" id="{EF2D116E-FBC1-4208-89D4-F67305342913}"/>
              </a:ext>
            </a:extLst>
          </p:cNvPr>
          <p:cNvPicPr>
            <a:picLocks noChangeAspect="1"/>
          </p:cNvPicPr>
          <p:nvPr/>
        </p:nvPicPr>
        <p:blipFill>
          <a:blip r:embed="rId2"/>
          <a:stretch>
            <a:fillRect/>
          </a:stretch>
        </p:blipFill>
        <p:spPr>
          <a:xfrm>
            <a:off x="1048656" y="4924244"/>
            <a:ext cx="10069998" cy="859867"/>
          </a:xfrm>
          <a:prstGeom prst="rect">
            <a:avLst/>
          </a:prstGeom>
        </p:spPr>
      </p:pic>
    </p:spTree>
    <p:extLst>
      <p:ext uri="{BB962C8B-B14F-4D97-AF65-F5344CB8AC3E}">
        <p14:creationId xmlns:p14="http://schemas.microsoft.com/office/powerpoint/2010/main" val="449897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508224-8C62-4C6A-B8A0-C4E04E85BFE4}"/>
              </a:ext>
            </a:extLst>
          </p:cNvPr>
          <p:cNvSpPr txBox="1"/>
          <p:nvPr/>
        </p:nvSpPr>
        <p:spPr>
          <a:xfrm>
            <a:off x="987971" y="901292"/>
            <a:ext cx="102580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en-US" sz="2400" dirty="0"/>
              <a:t>Despite its apparent complexity, this model provides clear and consistent results:</a:t>
            </a:r>
          </a:p>
        </p:txBody>
      </p:sp>
      <p:sp>
        <p:nvSpPr>
          <p:cNvPr id="3" name="TextBox 2">
            <a:extLst>
              <a:ext uri="{FF2B5EF4-FFF2-40B4-BE49-F238E27FC236}">
                <a16:creationId xmlns:a16="http://schemas.microsoft.com/office/drawing/2014/main" id="{13034E54-3AE7-45E7-A57F-1FD13E279FC6}"/>
              </a:ext>
            </a:extLst>
          </p:cNvPr>
          <p:cNvSpPr txBox="1">
            <a:spLocks noChangeArrowheads="1"/>
          </p:cNvSpPr>
          <p:nvPr/>
        </p:nvSpPr>
        <p:spPr bwMode="auto">
          <a:xfrm>
            <a:off x="2364053" y="104279"/>
            <a:ext cx="7493620" cy="707886"/>
          </a:xfrm>
          <a:prstGeom prst="rect">
            <a:avLst/>
          </a:prstGeom>
          <a:noFill/>
          <a:ln w="9525">
            <a:noFill/>
            <a:miter lim="800000"/>
            <a:headEnd/>
            <a:tailEnd/>
          </a:ln>
        </p:spPr>
        <p:txBody>
          <a:bodyPr wrap="square">
            <a:spAutoFit/>
          </a:bodyPr>
          <a:lstStyle/>
          <a:p>
            <a:pPr algn="ctr"/>
            <a:r>
              <a:rPr lang="en-US" sz="4000" dirty="0">
                <a:solidFill>
                  <a:schemeClr val="tx1"/>
                </a:solidFill>
                <a:latin typeface="+mj-lt"/>
              </a:rPr>
              <a:t>Robust results of the model</a:t>
            </a:r>
            <a:endParaRPr lang="es-ES_tradnl" sz="4000" dirty="0">
              <a:solidFill>
                <a:schemeClr val="tx1"/>
              </a:solidFill>
              <a:latin typeface="+mj-lt"/>
            </a:endParaRPr>
          </a:p>
        </p:txBody>
      </p:sp>
      <p:sp>
        <p:nvSpPr>
          <p:cNvPr id="6" name="TextBox 5">
            <a:extLst>
              <a:ext uri="{FF2B5EF4-FFF2-40B4-BE49-F238E27FC236}">
                <a16:creationId xmlns:a16="http://schemas.microsoft.com/office/drawing/2014/main" id="{CE043993-D250-4BE3-89C3-F5AC03667EB2}"/>
              </a:ext>
            </a:extLst>
          </p:cNvPr>
          <p:cNvSpPr txBox="1"/>
          <p:nvPr/>
        </p:nvSpPr>
        <p:spPr>
          <a:xfrm>
            <a:off x="668991" y="1587403"/>
            <a:ext cx="11090615" cy="1384995"/>
          </a:xfrm>
          <a:prstGeom prst="rect">
            <a:avLst/>
          </a:prstGeom>
          <a:noFill/>
        </p:spPr>
        <p:txBody>
          <a:bodyPr wrap="square">
            <a:spAutoFit/>
          </a:bodyPr>
          <a:lstStyle/>
          <a:p>
            <a:pPr marL="514350" indent="-514350">
              <a:buFont typeface="+mj-lt"/>
              <a:buAutoNum type="arabicPeriod" startAt="7"/>
            </a:pPr>
            <a:r>
              <a:rPr lang="en-US" sz="2800" b="1" i="0" dirty="0">
                <a:effectLst/>
              </a:rPr>
              <a:t>If the floral rewards of a plant population drop below the R* needed for pollinators to persist</a:t>
            </a:r>
            <a:r>
              <a:rPr lang="en-US" sz="2800" i="0" dirty="0">
                <a:effectLst/>
              </a:rPr>
              <a:t>, the plant population goes extinct because pollinators stop visiting it. </a:t>
            </a:r>
            <a:endParaRPr lang="en-US" sz="2800" dirty="0"/>
          </a:p>
        </p:txBody>
      </p:sp>
      <p:pic>
        <p:nvPicPr>
          <p:cNvPr id="2050" name="Picture 2" descr="Fig2_ValdovinosOikos2023">
            <a:extLst>
              <a:ext uri="{FF2B5EF4-FFF2-40B4-BE49-F238E27FC236}">
                <a16:creationId xmlns:a16="http://schemas.microsoft.com/office/drawing/2014/main" id="{7F680CA3-AB00-4641-BCF7-08426F5C03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7336"/>
          <a:stretch/>
        </p:blipFill>
        <p:spPr bwMode="auto">
          <a:xfrm>
            <a:off x="1787445" y="2972398"/>
            <a:ext cx="8853709" cy="3781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76508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508224-8C62-4C6A-B8A0-C4E04E85BFE4}"/>
              </a:ext>
            </a:extLst>
          </p:cNvPr>
          <p:cNvSpPr txBox="1"/>
          <p:nvPr/>
        </p:nvSpPr>
        <p:spPr>
          <a:xfrm>
            <a:off x="987971" y="901292"/>
            <a:ext cx="102580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en-US" sz="2400" dirty="0"/>
              <a:t>Despite its apparent complexity, this model provides clear and consistent results:</a:t>
            </a:r>
          </a:p>
        </p:txBody>
      </p:sp>
      <p:sp>
        <p:nvSpPr>
          <p:cNvPr id="3" name="TextBox 2">
            <a:extLst>
              <a:ext uri="{FF2B5EF4-FFF2-40B4-BE49-F238E27FC236}">
                <a16:creationId xmlns:a16="http://schemas.microsoft.com/office/drawing/2014/main" id="{13034E54-3AE7-45E7-A57F-1FD13E279FC6}"/>
              </a:ext>
            </a:extLst>
          </p:cNvPr>
          <p:cNvSpPr txBox="1">
            <a:spLocks noChangeArrowheads="1"/>
          </p:cNvSpPr>
          <p:nvPr/>
        </p:nvSpPr>
        <p:spPr bwMode="auto">
          <a:xfrm>
            <a:off x="2364053" y="104279"/>
            <a:ext cx="7493620" cy="707886"/>
          </a:xfrm>
          <a:prstGeom prst="rect">
            <a:avLst/>
          </a:prstGeom>
          <a:noFill/>
          <a:ln w="9525">
            <a:noFill/>
            <a:miter lim="800000"/>
            <a:headEnd/>
            <a:tailEnd/>
          </a:ln>
        </p:spPr>
        <p:txBody>
          <a:bodyPr wrap="square">
            <a:spAutoFit/>
          </a:bodyPr>
          <a:lstStyle/>
          <a:p>
            <a:pPr algn="ctr"/>
            <a:r>
              <a:rPr lang="en-US" sz="4000" dirty="0">
                <a:solidFill>
                  <a:schemeClr val="tx1"/>
                </a:solidFill>
                <a:latin typeface="+mj-lt"/>
              </a:rPr>
              <a:t>Robust results of the model</a:t>
            </a:r>
            <a:endParaRPr lang="es-ES_tradnl" sz="4000" dirty="0">
              <a:solidFill>
                <a:schemeClr val="tx1"/>
              </a:solidFill>
              <a:latin typeface="+mj-lt"/>
            </a:endParaRPr>
          </a:p>
        </p:txBody>
      </p:sp>
      <p:sp>
        <p:nvSpPr>
          <p:cNvPr id="6" name="TextBox 5">
            <a:extLst>
              <a:ext uri="{FF2B5EF4-FFF2-40B4-BE49-F238E27FC236}">
                <a16:creationId xmlns:a16="http://schemas.microsoft.com/office/drawing/2014/main" id="{3CBF3E0D-E2E7-4A84-9ABC-605E533D2237}"/>
              </a:ext>
            </a:extLst>
          </p:cNvPr>
          <p:cNvSpPr txBox="1"/>
          <p:nvPr/>
        </p:nvSpPr>
        <p:spPr>
          <a:xfrm>
            <a:off x="1479055" y="2089319"/>
            <a:ext cx="9079076" cy="2677656"/>
          </a:xfrm>
          <a:prstGeom prst="rect">
            <a:avLst/>
          </a:prstGeom>
          <a:noFill/>
        </p:spPr>
        <p:txBody>
          <a:bodyPr wrap="square">
            <a:spAutoFit/>
          </a:bodyPr>
          <a:lstStyle/>
          <a:p>
            <a:pPr marL="514350" indent="-514350" algn="l">
              <a:buFont typeface="+mj-lt"/>
              <a:buAutoNum type="arabicPeriod" startAt="8"/>
            </a:pPr>
            <a:r>
              <a:rPr lang="en-US" sz="2800" b="1" i="0" dirty="0">
                <a:effectLst/>
              </a:rPr>
              <a:t>This R* keeps the meaning given by Tilman but results from an ideal-free-distribution process</a:t>
            </a:r>
            <a:r>
              <a:rPr lang="en-US" sz="2800" b="0" i="0" dirty="0">
                <a:effectLst/>
              </a:rPr>
              <a:t>, in which pollinators keep changing their foraging efforts until the rewards of all plant populations reach the same value, R*, after which foraging efforts of pollinators stop changing and the model dynamics cruises to its equilibrium.</a:t>
            </a:r>
          </a:p>
        </p:txBody>
      </p:sp>
    </p:spTree>
    <p:extLst>
      <p:ext uri="{BB962C8B-B14F-4D97-AF65-F5344CB8AC3E}">
        <p14:creationId xmlns:p14="http://schemas.microsoft.com/office/powerpoint/2010/main" val="1352291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508224-8C62-4C6A-B8A0-C4E04E85BFE4}"/>
              </a:ext>
            </a:extLst>
          </p:cNvPr>
          <p:cNvSpPr txBox="1"/>
          <p:nvPr/>
        </p:nvSpPr>
        <p:spPr>
          <a:xfrm>
            <a:off x="987971" y="901292"/>
            <a:ext cx="1025809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en-US" sz="2400" dirty="0"/>
              <a:t>Despite its apparent complexity, this model provides clear and consistent results:</a:t>
            </a:r>
          </a:p>
        </p:txBody>
      </p:sp>
      <p:sp>
        <p:nvSpPr>
          <p:cNvPr id="3" name="TextBox 2">
            <a:extLst>
              <a:ext uri="{FF2B5EF4-FFF2-40B4-BE49-F238E27FC236}">
                <a16:creationId xmlns:a16="http://schemas.microsoft.com/office/drawing/2014/main" id="{13034E54-3AE7-45E7-A57F-1FD13E279FC6}"/>
              </a:ext>
            </a:extLst>
          </p:cNvPr>
          <p:cNvSpPr txBox="1">
            <a:spLocks noChangeArrowheads="1"/>
          </p:cNvSpPr>
          <p:nvPr/>
        </p:nvSpPr>
        <p:spPr bwMode="auto">
          <a:xfrm>
            <a:off x="2364053" y="104279"/>
            <a:ext cx="7493620" cy="707886"/>
          </a:xfrm>
          <a:prstGeom prst="rect">
            <a:avLst/>
          </a:prstGeom>
          <a:noFill/>
          <a:ln w="9525">
            <a:noFill/>
            <a:miter lim="800000"/>
            <a:headEnd/>
            <a:tailEnd/>
          </a:ln>
        </p:spPr>
        <p:txBody>
          <a:bodyPr wrap="square">
            <a:spAutoFit/>
          </a:bodyPr>
          <a:lstStyle/>
          <a:p>
            <a:pPr algn="ctr"/>
            <a:r>
              <a:rPr lang="en-US" sz="4000" dirty="0">
                <a:solidFill>
                  <a:schemeClr val="tx1"/>
                </a:solidFill>
                <a:latin typeface="+mj-lt"/>
              </a:rPr>
              <a:t>Robust results of the model</a:t>
            </a:r>
            <a:endParaRPr lang="es-ES_tradnl" sz="4000" dirty="0">
              <a:solidFill>
                <a:schemeClr val="tx1"/>
              </a:solidFill>
              <a:latin typeface="+mj-lt"/>
            </a:endParaRPr>
          </a:p>
        </p:txBody>
      </p:sp>
      <p:sp>
        <p:nvSpPr>
          <p:cNvPr id="6" name="TextBox 5">
            <a:extLst>
              <a:ext uri="{FF2B5EF4-FFF2-40B4-BE49-F238E27FC236}">
                <a16:creationId xmlns:a16="http://schemas.microsoft.com/office/drawing/2014/main" id="{68C955BB-F141-4354-8C0D-0B7464C9E85E}"/>
              </a:ext>
            </a:extLst>
          </p:cNvPr>
          <p:cNvSpPr txBox="1"/>
          <p:nvPr/>
        </p:nvSpPr>
        <p:spPr>
          <a:xfrm>
            <a:off x="1436523" y="1908561"/>
            <a:ext cx="9344890" cy="4154984"/>
          </a:xfrm>
          <a:prstGeom prst="rect">
            <a:avLst/>
          </a:prstGeom>
          <a:noFill/>
        </p:spPr>
        <p:txBody>
          <a:bodyPr wrap="square">
            <a:spAutoFit/>
          </a:bodyPr>
          <a:lstStyle/>
          <a:p>
            <a:pPr marL="457200" indent="-457200" algn="l">
              <a:buAutoNum type="arabicPeriod"/>
            </a:pPr>
            <a:r>
              <a:rPr lang="en-US" sz="2400" b="0" i="0" dirty="0">
                <a:effectLst/>
              </a:rPr>
              <a:t>Generalist pollinators prefer specialist plants </a:t>
            </a:r>
            <a:r>
              <a:rPr lang="en-US" sz="2400" dirty="0"/>
              <a:t>in nested and moderately connected networks.</a:t>
            </a:r>
          </a:p>
          <a:p>
            <a:pPr marL="457200" indent="-457200" algn="l">
              <a:buAutoNum type="arabicPeriod"/>
            </a:pPr>
            <a:r>
              <a:rPr lang="en-US" sz="2400" dirty="0"/>
              <a:t>Pollination determines whether a plant persist or not but once the minimum quality of visits is obtained, then germination determines the final plant abundance.</a:t>
            </a:r>
          </a:p>
          <a:p>
            <a:pPr marL="457200" indent="-457200" algn="l">
              <a:buAutoNum type="arabicPeriod"/>
            </a:pPr>
            <a:r>
              <a:rPr lang="en-US" sz="2400" b="0" i="0" dirty="0">
                <a:effectLst/>
              </a:rPr>
              <a:t>Whether a plant species persists or not depends on the transient dynamics of rewards. If the rewards drops below R*, then the plant enters a non-reversible process to extinction.</a:t>
            </a:r>
          </a:p>
          <a:p>
            <a:pPr marL="457200" indent="-457200" algn="l">
              <a:buAutoNum type="arabicPeriod"/>
            </a:pPr>
            <a:r>
              <a:rPr lang="en-US" sz="2400" dirty="0"/>
              <a:t>Generalist pollinators have much higher abundances than specialist pollinators, but that’s not necessarily true for generalist and specialist plants. Plant abundances will depend on germination.</a:t>
            </a:r>
            <a:endParaRPr lang="en-US" sz="2400" b="0" i="0" dirty="0">
              <a:effectLst/>
            </a:endParaRPr>
          </a:p>
        </p:txBody>
      </p:sp>
    </p:spTree>
    <p:extLst>
      <p:ext uri="{BB962C8B-B14F-4D97-AF65-F5344CB8AC3E}">
        <p14:creationId xmlns:p14="http://schemas.microsoft.com/office/powerpoint/2010/main" val="2116856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p:cNvSpPr/>
          <p:nvPr/>
        </p:nvSpPr>
        <p:spPr>
          <a:xfrm rot="1406628">
            <a:off x="6012151" y="3441540"/>
            <a:ext cx="2317961" cy="1325472"/>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rot="1406628">
            <a:off x="5730057" y="1741898"/>
            <a:ext cx="2317961" cy="1325472"/>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9994114" y="1696310"/>
            <a:ext cx="905256" cy="77724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i="1" dirty="0">
                <a:solidFill>
                  <a:schemeClr val="tx1"/>
                </a:solidFill>
              </a:rPr>
              <a:t>N</a:t>
            </a:r>
            <a:r>
              <a:rPr lang="en-US" sz="3600" i="1" baseline="-25000" dirty="0">
                <a:solidFill>
                  <a:schemeClr val="tx1"/>
                </a:solidFill>
              </a:rPr>
              <a:t>1</a:t>
            </a:r>
          </a:p>
        </p:txBody>
      </p:sp>
      <p:sp>
        <p:nvSpPr>
          <p:cNvPr id="9" name="Oval 8"/>
          <p:cNvSpPr/>
          <p:nvPr/>
        </p:nvSpPr>
        <p:spPr>
          <a:xfrm>
            <a:off x="9994114" y="3586070"/>
            <a:ext cx="905256" cy="77724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i="1" dirty="0">
                <a:solidFill>
                  <a:schemeClr val="tx1"/>
                </a:solidFill>
              </a:rPr>
              <a:t>N</a:t>
            </a:r>
            <a:r>
              <a:rPr lang="en-US" sz="3600" i="1" baseline="-25000" dirty="0">
                <a:solidFill>
                  <a:schemeClr val="tx1"/>
                </a:solidFill>
              </a:rPr>
              <a:t>2</a:t>
            </a:r>
          </a:p>
        </p:txBody>
      </p:sp>
      <p:cxnSp>
        <p:nvCxnSpPr>
          <p:cNvPr id="27" name="Curved Connector 26"/>
          <p:cNvCxnSpPr>
            <a:stCxn id="8" idx="1"/>
            <a:endCxn id="8" idx="7"/>
          </p:cNvCxnSpPr>
          <p:nvPr/>
        </p:nvCxnSpPr>
        <p:spPr>
          <a:xfrm rot="5400000" flipH="1" flipV="1">
            <a:off x="10446742" y="1490078"/>
            <a:ext cx="12700" cy="640112"/>
          </a:xfrm>
          <a:prstGeom prst="curvedConnector3">
            <a:avLst>
              <a:gd name="adj1" fmla="val 4306780"/>
            </a:avLst>
          </a:prstGeom>
          <a:ln w="82550">
            <a:solidFill>
              <a:schemeClr val="accent2"/>
            </a:solidFill>
            <a:tailEnd type="oval"/>
          </a:ln>
        </p:spPr>
        <p:style>
          <a:lnRef idx="1">
            <a:schemeClr val="accent1"/>
          </a:lnRef>
          <a:fillRef idx="0">
            <a:schemeClr val="accent1"/>
          </a:fillRef>
          <a:effectRef idx="0">
            <a:schemeClr val="accent1"/>
          </a:effectRef>
          <a:fontRef idx="minor">
            <a:schemeClr val="tx1"/>
          </a:fontRef>
        </p:style>
      </p:cxnSp>
      <p:cxnSp>
        <p:nvCxnSpPr>
          <p:cNvPr id="29" name="Curved Connector 28"/>
          <p:cNvCxnSpPr/>
          <p:nvPr/>
        </p:nvCxnSpPr>
        <p:spPr>
          <a:xfrm rot="16200000" flipH="1">
            <a:off x="10482836" y="3929430"/>
            <a:ext cx="12700" cy="640112"/>
          </a:xfrm>
          <a:prstGeom prst="curvedConnector3">
            <a:avLst>
              <a:gd name="adj1" fmla="val 4212039"/>
            </a:avLst>
          </a:prstGeom>
          <a:ln w="82550">
            <a:solidFill>
              <a:schemeClr val="accent2"/>
            </a:solidFill>
            <a:tailEnd type="oval"/>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9540843" y="2494989"/>
            <a:ext cx="780598" cy="1097280"/>
            <a:chOff x="9540843" y="2494989"/>
            <a:chExt cx="780598" cy="1097280"/>
          </a:xfrm>
        </p:grpSpPr>
        <mc:AlternateContent xmlns:mc="http://schemas.openxmlformats.org/markup-compatibility/2006" xmlns:a14="http://schemas.microsoft.com/office/drawing/2010/main">
          <mc:Choice Requires="a14">
            <p:sp>
              <p:nvSpPr>
                <p:cNvPr id="15" name="Rectangle 14"/>
                <p:cNvSpPr/>
                <p:nvPr/>
              </p:nvSpPr>
              <p:spPr>
                <a:xfrm>
                  <a:off x="9540843" y="2700541"/>
                  <a:ext cx="780598" cy="6939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ox>
                          <m:boxPr>
                            <m:ctrlPr>
                              <a:rPr lang="en-US" sz="3200" i="1" smtClean="0">
                                <a:latin typeface="Cambria Math" panose="02040503050406030204" pitchFamily="18" charset="0"/>
                              </a:rPr>
                            </m:ctrlPr>
                          </m:boxPr>
                          <m:e>
                            <m:argPr>
                              <m:argSz m:val="-1"/>
                            </m:argPr>
                            <m:f>
                              <m:fPr>
                                <m:ctrlPr>
                                  <a:rPr lang="en-US" sz="3200" i="1" smtClean="0">
                                    <a:latin typeface="Cambria Math" panose="02040503050406030204" pitchFamily="18" charset="0"/>
                                  </a:rPr>
                                </m:ctrlPr>
                              </m:fPr>
                              <m:num>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𝛼</m:t>
                                    </m:r>
                                  </m:e>
                                  <m:sub>
                                    <m:r>
                                      <a:rPr lang="en-US" sz="3200" i="1">
                                        <a:latin typeface="Cambria Math" panose="02040503050406030204" pitchFamily="18" charset="0"/>
                                      </a:rPr>
                                      <m:t>12</m:t>
                                    </m:r>
                                  </m:sub>
                                </m:sSub>
                              </m:num>
                              <m:den>
                                <m:sSub>
                                  <m:sSubPr>
                                    <m:ctrlPr>
                                      <a:rPr lang="en-US" sz="3200" i="1">
                                        <a:latin typeface="Cambria Math" panose="02040503050406030204" pitchFamily="18" charset="0"/>
                                      </a:rPr>
                                    </m:ctrlPr>
                                  </m:sSubPr>
                                  <m:e>
                                    <m:r>
                                      <a:rPr lang="en-US" sz="3200" i="1">
                                        <a:latin typeface="Cambria Math" panose="02040503050406030204" pitchFamily="18" charset="0"/>
                                      </a:rPr>
                                      <m:t>𝐾</m:t>
                                    </m:r>
                                  </m:e>
                                  <m:sub>
                                    <m:r>
                                      <a:rPr lang="en-US" sz="3200" i="1">
                                        <a:latin typeface="Cambria Math" panose="02040503050406030204" pitchFamily="18" charset="0"/>
                                      </a:rPr>
                                      <m:t>1</m:t>
                                    </m:r>
                                  </m:sub>
                                </m:sSub>
                              </m:den>
                            </m:f>
                          </m:e>
                        </m:box>
                      </m:oMath>
                    </m:oMathPara>
                  </a14:m>
                  <a:endParaRPr lang="en-US" sz="3200" dirty="0"/>
                </a:p>
              </p:txBody>
            </p:sp>
          </mc:Choice>
          <mc:Fallback xmlns="">
            <p:sp>
              <p:nvSpPr>
                <p:cNvPr id="15" name="Rectangle 14"/>
                <p:cNvSpPr>
                  <a:spLocks noRot="1" noChangeAspect="1" noMove="1" noResize="1" noEditPoints="1" noAdjustHandles="1" noChangeArrowheads="1" noChangeShapeType="1" noTextEdit="1"/>
                </p:cNvSpPr>
                <p:nvPr/>
              </p:nvSpPr>
              <p:spPr>
                <a:xfrm>
                  <a:off x="9540843" y="2700541"/>
                  <a:ext cx="780598" cy="693973"/>
                </a:xfrm>
                <a:prstGeom prst="rect">
                  <a:avLst/>
                </a:prstGeom>
                <a:blipFill>
                  <a:blip r:embed="rId4"/>
                  <a:stretch>
                    <a:fillRect/>
                  </a:stretch>
                </a:blipFill>
              </p:spPr>
              <p:txBody>
                <a:bodyPr/>
                <a:lstStyle/>
                <a:p>
                  <a:r>
                    <a:rPr lang="en-US">
                      <a:noFill/>
                    </a:rPr>
                    <a:t> </a:t>
                  </a:r>
                </a:p>
              </p:txBody>
            </p:sp>
          </mc:Fallback>
        </mc:AlternateContent>
        <p:cxnSp>
          <p:nvCxnSpPr>
            <p:cNvPr id="34" name="Straight Arrow Connector 33"/>
            <p:cNvCxnSpPr/>
            <p:nvPr/>
          </p:nvCxnSpPr>
          <p:spPr>
            <a:xfrm flipV="1">
              <a:off x="10311060" y="2494989"/>
              <a:ext cx="0" cy="1097280"/>
            </a:xfrm>
            <a:prstGeom prst="straightConnector1">
              <a:avLst/>
            </a:prstGeom>
            <a:ln w="82550">
              <a:tailEnd type="oval"/>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10631905" y="2450429"/>
            <a:ext cx="827210" cy="1097280"/>
            <a:chOff x="10631905" y="2450429"/>
            <a:chExt cx="827210" cy="1097280"/>
          </a:xfrm>
        </p:grpSpPr>
        <mc:AlternateContent xmlns:mc="http://schemas.openxmlformats.org/markup-compatibility/2006" xmlns:a14="http://schemas.microsoft.com/office/drawing/2010/main">
          <mc:Choice Requires="a14">
            <p:sp>
              <p:nvSpPr>
                <p:cNvPr id="16" name="Rectangle 15"/>
                <p:cNvSpPr/>
                <p:nvPr/>
              </p:nvSpPr>
              <p:spPr>
                <a:xfrm>
                  <a:off x="10678517" y="2683042"/>
                  <a:ext cx="780598" cy="6939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ox>
                          <m:boxPr>
                            <m:ctrlPr>
                              <a:rPr lang="en-US" sz="3200" i="1" smtClean="0">
                                <a:latin typeface="Cambria Math" panose="02040503050406030204" pitchFamily="18" charset="0"/>
                              </a:rPr>
                            </m:ctrlPr>
                          </m:boxPr>
                          <m:e>
                            <m:argPr>
                              <m:argSz m:val="-1"/>
                            </m:argPr>
                            <m:f>
                              <m:fPr>
                                <m:ctrlPr>
                                  <a:rPr lang="en-US" sz="3200" i="1" smtClean="0">
                                    <a:latin typeface="Cambria Math" panose="02040503050406030204" pitchFamily="18" charset="0"/>
                                  </a:rPr>
                                </m:ctrlPr>
                              </m:fPr>
                              <m:num>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𝛼</m:t>
                                    </m:r>
                                  </m:e>
                                  <m:sub>
                                    <m:r>
                                      <a:rPr lang="en-US" sz="3200" i="1">
                                        <a:latin typeface="Cambria Math" panose="02040503050406030204" pitchFamily="18" charset="0"/>
                                      </a:rPr>
                                      <m:t>21</m:t>
                                    </m:r>
                                  </m:sub>
                                </m:sSub>
                              </m:num>
                              <m:den>
                                <m:sSub>
                                  <m:sSubPr>
                                    <m:ctrlPr>
                                      <a:rPr lang="en-US" sz="3200" i="1">
                                        <a:latin typeface="Cambria Math" panose="02040503050406030204" pitchFamily="18" charset="0"/>
                                      </a:rPr>
                                    </m:ctrlPr>
                                  </m:sSubPr>
                                  <m:e>
                                    <m:r>
                                      <a:rPr lang="en-US" sz="3200" i="1">
                                        <a:latin typeface="Cambria Math" panose="02040503050406030204" pitchFamily="18" charset="0"/>
                                      </a:rPr>
                                      <m:t>𝐾</m:t>
                                    </m:r>
                                  </m:e>
                                  <m:sub>
                                    <m:r>
                                      <a:rPr lang="en-US" sz="3200" i="1">
                                        <a:latin typeface="Cambria Math" panose="02040503050406030204" pitchFamily="18" charset="0"/>
                                      </a:rPr>
                                      <m:t>2</m:t>
                                    </m:r>
                                  </m:sub>
                                </m:sSub>
                              </m:den>
                            </m:f>
                          </m:e>
                        </m:box>
                      </m:oMath>
                    </m:oMathPara>
                  </a14:m>
                  <a:endParaRPr lang="en-US" sz="3200" dirty="0"/>
                </a:p>
              </p:txBody>
            </p:sp>
          </mc:Choice>
          <mc:Fallback xmlns="">
            <p:sp>
              <p:nvSpPr>
                <p:cNvPr id="16" name="Rectangle 15"/>
                <p:cNvSpPr>
                  <a:spLocks noRot="1" noChangeAspect="1" noMove="1" noResize="1" noEditPoints="1" noAdjustHandles="1" noChangeArrowheads="1" noChangeShapeType="1" noTextEdit="1"/>
                </p:cNvSpPr>
                <p:nvPr/>
              </p:nvSpPr>
              <p:spPr>
                <a:xfrm>
                  <a:off x="10678517" y="2683042"/>
                  <a:ext cx="780598" cy="693973"/>
                </a:xfrm>
                <a:prstGeom prst="rect">
                  <a:avLst/>
                </a:prstGeom>
                <a:blipFill>
                  <a:blip r:embed="rId5"/>
                  <a:stretch>
                    <a:fillRect/>
                  </a:stretch>
                </a:blipFill>
              </p:spPr>
              <p:txBody>
                <a:bodyPr/>
                <a:lstStyle/>
                <a:p>
                  <a:r>
                    <a:rPr lang="en-US">
                      <a:noFill/>
                    </a:rPr>
                    <a:t> </a:t>
                  </a:r>
                </a:p>
              </p:txBody>
            </p:sp>
          </mc:Fallback>
        </mc:AlternateContent>
        <p:cxnSp>
          <p:nvCxnSpPr>
            <p:cNvPr id="35" name="Straight Arrow Connector 34"/>
            <p:cNvCxnSpPr/>
            <p:nvPr/>
          </p:nvCxnSpPr>
          <p:spPr>
            <a:xfrm flipV="1">
              <a:off x="10631905" y="2450429"/>
              <a:ext cx="0" cy="1097280"/>
            </a:xfrm>
            <a:prstGeom prst="straightConnector1">
              <a:avLst/>
            </a:prstGeom>
            <a:ln w="82550">
              <a:headEnd type="oval"/>
              <a:tailEnd type="none"/>
            </a:ln>
          </p:spPr>
          <p:style>
            <a:lnRef idx="1">
              <a:schemeClr val="accent1"/>
            </a:lnRef>
            <a:fillRef idx="0">
              <a:schemeClr val="accent1"/>
            </a:fillRef>
            <a:effectRef idx="0">
              <a:schemeClr val="accent1"/>
            </a:effectRef>
            <a:fontRef idx="minor">
              <a:schemeClr val="tx1"/>
            </a:fontRef>
          </p:style>
        </p:cxnSp>
      </p:grpSp>
      <p:sp>
        <p:nvSpPr>
          <p:cNvPr id="28" name="TextBox 27"/>
          <p:cNvSpPr txBox="1"/>
          <p:nvPr/>
        </p:nvSpPr>
        <p:spPr>
          <a:xfrm>
            <a:off x="9541434" y="811272"/>
            <a:ext cx="2014782" cy="461665"/>
          </a:xfrm>
          <a:prstGeom prst="rect">
            <a:avLst/>
          </a:prstGeom>
          <a:noFill/>
        </p:spPr>
        <p:txBody>
          <a:bodyPr wrap="none" rtlCol="0">
            <a:spAutoFit/>
          </a:bodyPr>
          <a:lstStyle/>
          <a:p>
            <a:r>
              <a:rPr lang="en-US" sz="2400" dirty="0"/>
              <a:t>Self-regulation</a:t>
            </a:r>
          </a:p>
        </p:txBody>
      </p:sp>
      <mc:AlternateContent xmlns:mc="http://schemas.openxmlformats.org/markup-compatibility/2006" xmlns:a14="http://schemas.microsoft.com/office/drawing/2010/main">
        <mc:Choice Requires="a14">
          <p:sp>
            <p:nvSpPr>
              <p:cNvPr id="31" name="TextBox 30"/>
              <p:cNvSpPr txBox="1"/>
              <p:nvPr/>
            </p:nvSpPr>
            <p:spPr>
              <a:xfrm>
                <a:off x="7154780" y="5236565"/>
                <a:ext cx="4287252" cy="1419684"/>
              </a:xfrm>
              <a:prstGeom prst="rect">
                <a:avLst/>
              </a:prstGeom>
              <a:noFill/>
              <a:ln>
                <a:solidFill>
                  <a:schemeClr val="tx1"/>
                </a:solidFill>
              </a:ln>
            </p:spPr>
            <p:txBody>
              <a:bodyPr wrap="square" rtlCol="0">
                <a:spAutoFit/>
              </a:bodyPr>
              <a:lstStyle/>
              <a:p>
                <a14:m>
                  <m:oMath xmlns:m="http://schemas.openxmlformats.org/officeDocument/2006/math">
                    <m:sSub>
                      <m:sSubPr>
                        <m:ctrlPr>
                          <a:rPr lang="en-US" sz="2800" i="1" smtClean="0">
                            <a:latin typeface="Cambria Math" panose="02040503050406030204" pitchFamily="18" charset="0"/>
                          </a:rPr>
                        </m:ctrlPr>
                      </m:sSubPr>
                      <m:e>
                        <m:r>
                          <a:rPr lang="en-US" sz="2800" i="1">
                            <a:latin typeface="Cambria Math" panose="02040503050406030204" pitchFamily="18" charset="0"/>
                          </a:rPr>
                          <m:t>𝑟</m:t>
                        </m:r>
                      </m:e>
                      <m:sub>
                        <m:r>
                          <a:rPr lang="en-US" sz="2800" b="0" i="1" smtClean="0">
                            <a:latin typeface="Cambria Math" panose="02040503050406030204" pitchFamily="18" charset="0"/>
                          </a:rPr>
                          <m:t>𝑖</m:t>
                        </m:r>
                      </m:sub>
                    </m:sSub>
                  </m:oMath>
                </a14:m>
                <a:r>
                  <a:rPr lang="en-US" sz="2800" dirty="0"/>
                  <a:t> :	Intrinsic growth rate</a:t>
                </a:r>
                <a:endParaRPr lang="en-US" sz="2800" i="1" dirty="0">
                  <a:latin typeface="Cambria Math" panose="02040503050406030204" pitchFamily="18" charset="0"/>
                </a:endParaRPr>
              </a:p>
              <a:p>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𝐾</m:t>
                        </m:r>
                      </m:e>
                      <m:sub>
                        <m:r>
                          <a:rPr lang="en-US" sz="2800" b="0" i="1" smtClean="0">
                            <a:latin typeface="Cambria Math" panose="02040503050406030204" pitchFamily="18" charset="0"/>
                          </a:rPr>
                          <m:t>𝑖</m:t>
                        </m:r>
                      </m:sub>
                    </m:sSub>
                  </m:oMath>
                </a14:m>
                <a:r>
                  <a:rPr lang="en-US" sz="2800" dirty="0"/>
                  <a:t>: 	Carrying capacity</a:t>
                </a:r>
              </a:p>
              <a:p>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𝛼</m:t>
                        </m:r>
                      </m:e>
                      <m:sub>
                        <m:r>
                          <a:rPr lang="en-US" sz="2800" b="0" i="1" smtClean="0">
                            <a:latin typeface="Cambria Math" panose="02040503050406030204" pitchFamily="18" charset="0"/>
                          </a:rPr>
                          <m:t>𝑖𝑗</m:t>
                        </m:r>
                      </m:sub>
                    </m:sSub>
                  </m:oMath>
                </a14:m>
                <a:r>
                  <a:rPr lang="en-US" sz="2800" i="1" dirty="0"/>
                  <a:t> </a:t>
                </a:r>
                <a:r>
                  <a:rPr lang="en-US" sz="2800" dirty="0"/>
                  <a:t>:	Interaction strength</a:t>
                </a:r>
              </a:p>
            </p:txBody>
          </p:sp>
        </mc:Choice>
        <mc:Fallback xmlns="">
          <p:sp>
            <p:nvSpPr>
              <p:cNvPr id="31" name="TextBox 30"/>
              <p:cNvSpPr txBox="1">
                <a:spLocks noRot="1" noChangeAspect="1" noMove="1" noResize="1" noEditPoints="1" noAdjustHandles="1" noChangeArrowheads="1" noChangeShapeType="1" noTextEdit="1"/>
              </p:cNvSpPr>
              <p:nvPr/>
            </p:nvSpPr>
            <p:spPr>
              <a:xfrm>
                <a:off x="7154780" y="5236565"/>
                <a:ext cx="4287252" cy="1419684"/>
              </a:xfrm>
              <a:prstGeom prst="rect">
                <a:avLst/>
              </a:prstGeom>
              <a:blipFill>
                <a:blip r:embed="rId10"/>
                <a:stretch>
                  <a:fillRect t="-3404" b="-8511"/>
                </a:stretch>
              </a:blipFill>
              <a:ln>
                <a:solidFill>
                  <a:schemeClr val="tx1"/>
                </a:solidFill>
              </a:ln>
            </p:spPr>
            <p:txBody>
              <a:bodyPr/>
              <a:lstStyle/>
              <a:p>
                <a:r>
                  <a:rPr lang="en-US">
                    <a:noFill/>
                  </a:rPr>
                  <a:t> </a:t>
                </a:r>
              </a:p>
            </p:txBody>
          </p:sp>
        </mc:Fallback>
      </mc:AlternateContent>
      <p:grpSp>
        <p:nvGrpSpPr>
          <p:cNvPr id="6" name="Group 5">
            <a:extLst>
              <a:ext uri="{FF2B5EF4-FFF2-40B4-BE49-F238E27FC236}">
                <a16:creationId xmlns:a16="http://schemas.microsoft.com/office/drawing/2014/main" id="{3E67B0B9-A551-481E-AC53-00C49C660DF5}"/>
              </a:ext>
            </a:extLst>
          </p:cNvPr>
          <p:cNvGrpSpPr/>
          <p:nvPr/>
        </p:nvGrpSpPr>
        <p:grpSpPr>
          <a:xfrm>
            <a:off x="308538" y="5377104"/>
            <a:ext cx="6138146" cy="1218232"/>
            <a:chOff x="308538" y="4728175"/>
            <a:chExt cx="6138146" cy="1218232"/>
          </a:xfrm>
        </p:grpSpPr>
        <p:sp>
          <p:nvSpPr>
            <p:cNvPr id="32" name="Rectangle 31"/>
            <p:cNvSpPr/>
            <p:nvPr/>
          </p:nvSpPr>
          <p:spPr>
            <a:xfrm>
              <a:off x="308538" y="4728175"/>
              <a:ext cx="6138146" cy="707886"/>
            </a:xfrm>
            <a:prstGeom prst="rect">
              <a:avLst/>
            </a:prstGeom>
            <a:solidFill>
              <a:schemeClr val="bg1"/>
            </a:solidFill>
          </p:spPr>
          <p:txBody>
            <a:bodyPr wrap="square">
              <a:spAutoFit/>
            </a:bodyPr>
            <a:lstStyle/>
            <a:p>
              <a:r>
                <a:rPr lang="en-US" sz="2000" dirty="0"/>
                <a:t>To express interspecific competition with respect of intraspecific competition, we standardize by assuming:</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EC28B6F4-E841-48B4-B755-4760814705F6}"/>
                    </a:ext>
                  </a:extLst>
                </p:cNvPr>
                <p:cNvSpPr/>
                <p:nvPr/>
              </p:nvSpPr>
              <p:spPr>
                <a:xfrm>
                  <a:off x="1702091" y="5423187"/>
                  <a:ext cx="2378215" cy="523220"/>
                </a:xfrm>
                <a:prstGeom prst="rect">
                  <a:avLst/>
                </a:prstGeom>
              </p:spPr>
              <p:txBody>
                <a:bodyPr wrap="none">
                  <a:spAutoFit/>
                </a:bodyPr>
                <a:lstStyle/>
                <a:p>
                  <a14:m>
                    <m:oMath xmlns:m="http://schemas.openxmlformats.org/officeDocument/2006/math">
                      <m:sSub>
                        <m:sSubPr>
                          <m:ctrlPr>
                            <a:rPr lang="en-US" sz="2800" b="1" i="1" smtClean="0">
                              <a:solidFill>
                                <a:srgbClr val="C00000"/>
                              </a:solidFill>
                              <a:latin typeface="Cambria Math" panose="02040503050406030204" pitchFamily="18" charset="0"/>
                            </a:rPr>
                          </m:ctrlPr>
                        </m:sSubPr>
                        <m:e>
                          <m:r>
                            <a:rPr lang="en-US" sz="2800" b="1" i="1">
                              <a:solidFill>
                                <a:srgbClr val="C00000"/>
                              </a:solidFill>
                              <a:latin typeface="Cambria Math" panose="02040503050406030204" pitchFamily="18" charset="0"/>
                              <a:ea typeface="Cambria Math" panose="02040503050406030204" pitchFamily="18" charset="0"/>
                            </a:rPr>
                            <m:t>𝜶</m:t>
                          </m:r>
                        </m:e>
                        <m:sub>
                          <m:r>
                            <a:rPr lang="en-US" sz="2800" b="1" i="1">
                              <a:solidFill>
                                <a:srgbClr val="C00000"/>
                              </a:solidFill>
                              <a:latin typeface="Cambria Math" panose="02040503050406030204" pitchFamily="18" charset="0"/>
                            </a:rPr>
                            <m:t>𝟏𝟏</m:t>
                          </m:r>
                        </m:sub>
                      </m:sSub>
                    </m:oMath>
                  </a14:m>
                  <a:r>
                    <a:rPr lang="en-US" sz="2800" dirty="0"/>
                    <a:t>=1 </a:t>
                  </a:r>
                  <a:r>
                    <a:rPr lang="en-US" sz="2000" dirty="0"/>
                    <a:t>&amp;</a:t>
                  </a:r>
                  <a:r>
                    <a:rPr lang="en-US" sz="2800" dirty="0"/>
                    <a:t> </a:t>
                  </a:r>
                  <a14:m>
                    <m:oMath xmlns:m="http://schemas.openxmlformats.org/officeDocument/2006/math">
                      <m:sSub>
                        <m:sSubPr>
                          <m:ctrlPr>
                            <a:rPr lang="en-US" sz="2800" b="1" i="1" smtClean="0">
                              <a:solidFill>
                                <a:srgbClr val="C00000"/>
                              </a:solidFill>
                              <a:latin typeface="Cambria Math" panose="02040503050406030204" pitchFamily="18" charset="0"/>
                            </a:rPr>
                          </m:ctrlPr>
                        </m:sSubPr>
                        <m:e>
                          <m:r>
                            <a:rPr lang="en-US" sz="2800" b="1" i="1">
                              <a:solidFill>
                                <a:srgbClr val="C00000"/>
                              </a:solidFill>
                              <a:latin typeface="Cambria Math" panose="02040503050406030204" pitchFamily="18" charset="0"/>
                              <a:ea typeface="Cambria Math" panose="02040503050406030204" pitchFamily="18" charset="0"/>
                            </a:rPr>
                            <m:t>𝜶</m:t>
                          </m:r>
                        </m:e>
                        <m:sub>
                          <m:r>
                            <a:rPr lang="en-US" sz="2800" b="1" i="1" smtClean="0">
                              <a:solidFill>
                                <a:srgbClr val="C00000"/>
                              </a:solidFill>
                              <a:latin typeface="Cambria Math" panose="02040503050406030204" pitchFamily="18" charset="0"/>
                              <a:ea typeface="Cambria Math" panose="02040503050406030204" pitchFamily="18" charset="0"/>
                            </a:rPr>
                            <m:t>𝟐</m:t>
                          </m:r>
                          <m:r>
                            <a:rPr lang="en-US" sz="2800" b="1" i="1" smtClean="0">
                              <a:solidFill>
                                <a:srgbClr val="C00000"/>
                              </a:solidFill>
                              <a:latin typeface="Cambria Math" panose="02040503050406030204" pitchFamily="18" charset="0"/>
                            </a:rPr>
                            <m:t>𝟐</m:t>
                          </m:r>
                        </m:sub>
                      </m:sSub>
                    </m:oMath>
                  </a14:m>
                  <a:r>
                    <a:rPr lang="en-US" sz="2800" dirty="0"/>
                    <a:t>=1</a:t>
                  </a:r>
                </a:p>
              </p:txBody>
            </p:sp>
          </mc:Choice>
          <mc:Fallback xmlns="">
            <p:sp>
              <p:nvSpPr>
                <p:cNvPr id="2" name="Rectangle 1">
                  <a:extLst>
                    <a:ext uri="{FF2B5EF4-FFF2-40B4-BE49-F238E27FC236}">
                      <a16:creationId xmlns:a16="http://schemas.microsoft.com/office/drawing/2014/main" id="{EC28B6F4-E841-48B4-B755-4760814705F6}"/>
                    </a:ext>
                  </a:extLst>
                </p:cNvPr>
                <p:cNvSpPr>
                  <a:spLocks noRot="1" noChangeAspect="1" noMove="1" noResize="1" noEditPoints="1" noAdjustHandles="1" noChangeArrowheads="1" noChangeShapeType="1" noTextEdit="1"/>
                </p:cNvSpPr>
                <p:nvPr/>
              </p:nvSpPr>
              <p:spPr>
                <a:xfrm>
                  <a:off x="1702091" y="5423187"/>
                  <a:ext cx="2378215" cy="523220"/>
                </a:xfrm>
                <a:prstGeom prst="rect">
                  <a:avLst/>
                </a:prstGeom>
                <a:blipFill>
                  <a:blip r:embed="rId12"/>
                  <a:stretch>
                    <a:fillRect t="-11765" r="-4872" b="-34118"/>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832F1D8D-A886-433C-849D-90C3B6670669}"/>
                  </a:ext>
                </a:extLst>
              </p:cNvPr>
              <p:cNvSpPr/>
              <p:nvPr/>
            </p:nvSpPr>
            <p:spPr>
              <a:xfrm>
                <a:off x="10834643" y="1294199"/>
                <a:ext cx="785408" cy="6939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ox>
                        <m:boxPr>
                          <m:ctrlPr>
                            <a:rPr lang="en-US" sz="3200" i="1" smtClean="0">
                              <a:latin typeface="Cambria Math" panose="02040503050406030204" pitchFamily="18" charset="0"/>
                            </a:rPr>
                          </m:ctrlPr>
                        </m:boxPr>
                        <m:e>
                          <m:argPr>
                            <m:argSz m:val="-1"/>
                          </m:argPr>
                          <m:f>
                            <m:fPr>
                              <m:ctrlPr>
                                <a:rPr lang="en-US" sz="3200" i="1" smtClean="0">
                                  <a:latin typeface="Cambria Math" panose="02040503050406030204" pitchFamily="18" charset="0"/>
                                </a:rPr>
                              </m:ctrlPr>
                            </m:fPr>
                            <m:num>
                              <m:sSub>
                                <m:sSubPr>
                                  <m:ctrlPr>
                                    <a:rPr lang="en-US" sz="3200" b="1" i="1" smtClean="0">
                                      <a:solidFill>
                                        <a:srgbClr val="C00000"/>
                                      </a:solidFill>
                                      <a:latin typeface="Cambria Math" panose="02040503050406030204" pitchFamily="18" charset="0"/>
                                    </a:rPr>
                                  </m:ctrlPr>
                                </m:sSubPr>
                                <m:e>
                                  <m:r>
                                    <a:rPr lang="en-US" sz="3200" b="1" i="1">
                                      <a:solidFill>
                                        <a:srgbClr val="C00000"/>
                                      </a:solidFill>
                                      <a:latin typeface="Cambria Math" panose="02040503050406030204" pitchFamily="18" charset="0"/>
                                      <a:ea typeface="Cambria Math" panose="02040503050406030204" pitchFamily="18" charset="0"/>
                                    </a:rPr>
                                    <m:t>𝜶</m:t>
                                  </m:r>
                                </m:e>
                                <m:sub>
                                  <m:r>
                                    <a:rPr lang="en-US" sz="3200" b="1" i="1" smtClean="0">
                                      <a:solidFill>
                                        <a:srgbClr val="C00000"/>
                                      </a:solidFill>
                                      <a:latin typeface="Cambria Math" panose="02040503050406030204" pitchFamily="18" charset="0"/>
                                      <a:ea typeface="Cambria Math" panose="02040503050406030204" pitchFamily="18" charset="0"/>
                                    </a:rPr>
                                    <m:t>𝟏</m:t>
                                  </m:r>
                                  <m:r>
                                    <a:rPr lang="en-US" sz="3200" b="1" i="1">
                                      <a:solidFill>
                                        <a:srgbClr val="C00000"/>
                                      </a:solidFill>
                                      <a:latin typeface="Cambria Math" panose="02040503050406030204" pitchFamily="18" charset="0"/>
                                    </a:rPr>
                                    <m:t>𝟏</m:t>
                                  </m:r>
                                </m:sub>
                              </m:sSub>
                            </m:num>
                            <m:den>
                              <m:sSub>
                                <m:sSubPr>
                                  <m:ctrlPr>
                                    <a:rPr lang="en-US" sz="3200" i="1">
                                      <a:latin typeface="Cambria Math" panose="02040503050406030204" pitchFamily="18" charset="0"/>
                                    </a:rPr>
                                  </m:ctrlPr>
                                </m:sSubPr>
                                <m:e>
                                  <m:r>
                                    <a:rPr lang="en-US" sz="3200" i="1">
                                      <a:latin typeface="Cambria Math" panose="02040503050406030204" pitchFamily="18" charset="0"/>
                                    </a:rPr>
                                    <m:t>𝐾</m:t>
                                  </m:r>
                                </m:e>
                                <m:sub>
                                  <m:r>
                                    <a:rPr lang="en-US" sz="3200" b="0" i="1" smtClean="0">
                                      <a:latin typeface="Cambria Math" panose="02040503050406030204" pitchFamily="18" charset="0"/>
                                    </a:rPr>
                                    <m:t>1</m:t>
                                  </m:r>
                                </m:sub>
                              </m:sSub>
                            </m:den>
                          </m:f>
                        </m:e>
                      </m:box>
                    </m:oMath>
                  </m:oMathPara>
                </a14:m>
                <a:endParaRPr lang="en-US" sz="3200" dirty="0"/>
              </a:p>
            </p:txBody>
          </p:sp>
        </mc:Choice>
        <mc:Fallback xmlns="">
          <p:sp>
            <p:nvSpPr>
              <p:cNvPr id="37" name="Rectangle 36">
                <a:extLst>
                  <a:ext uri="{FF2B5EF4-FFF2-40B4-BE49-F238E27FC236}">
                    <a16:creationId xmlns:a16="http://schemas.microsoft.com/office/drawing/2014/main" id="{832F1D8D-A886-433C-849D-90C3B6670669}"/>
                  </a:ext>
                </a:extLst>
              </p:cNvPr>
              <p:cNvSpPr>
                <a:spLocks noRot="1" noChangeAspect="1" noMove="1" noResize="1" noEditPoints="1" noAdjustHandles="1" noChangeArrowheads="1" noChangeShapeType="1" noTextEdit="1"/>
              </p:cNvSpPr>
              <p:nvPr/>
            </p:nvSpPr>
            <p:spPr>
              <a:xfrm>
                <a:off x="10834643" y="1294199"/>
                <a:ext cx="785408" cy="693973"/>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CBC60B51-2187-40E7-A6B2-9B4A893AE2F4}"/>
                  </a:ext>
                </a:extLst>
              </p:cNvPr>
              <p:cNvSpPr/>
              <p:nvPr/>
            </p:nvSpPr>
            <p:spPr>
              <a:xfrm>
                <a:off x="10734621" y="4435118"/>
                <a:ext cx="785408" cy="6939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ox>
                        <m:boxPr>
                          <m:ctrlPr>
                            <a:rPr lang="en-US" sz="3200" i="1" smtClean="0">
                              <a:latin typeface="Cambria Math" panose="02040503050406030204" pitchFamily="18" charset="0"/>
                            </a:rPr>
                          </m:ctrlPr>
                        </m:boxPr>
                        <m:e>
                          <m:argPr>
                            <m:argSz m:val="-1"/>
                          </m:argPr>
                          <m:f>
                            <m:fPr>
                              <m:ctrlPr>
                                <a:rPr lang="en-US" sz="3200" i="1" smtClean="0">
                                  <a:latin typeface="Cambria Math" panose="02040503050406030204" pitchFamily="18" charset="0"/>
                                </a:rPr>
                              </m:ctrlPr>
                            </m:fPr>
                            <m:num>
                              <m:sSub>
                                <m:sSubPr>
                                  <m:ctrlPr>
                                    <a:rPr lang="en-US" sz="3200" b="1" i="1" smtClean="0">
                                      <a:solidFill>
                                        <a:srgbClr val="C00000"/>
                                      </a:solidFill>
                                      <a:latin typeface="Cambria Math" panose="02040503050406030204" pitchFamily="18" charset="0"/>
                                    </a:rPr>
                                  </m:ctrlPr>
                                </m:sSubPr>
                                <m:e>
                                  <m:r>
                                    <a:rPr lang="en-US" sz="3200" b="1" i="1">
                                      <a:solidFill>
                                        <a:srgbClr val="C00000"/>
                                      </a:solidFill>
                                      <a:latin typeface="Cambria Math" panose="02040503050406030204" pitchFamily="18" charset="0"/>
                                      <a:ea typeface="Cambria Math" panose="02040503050406030204" pitchFamily="18" charset="0"/>
                                    </a:rPr>
                                    <m:t>𝜶</m:t>
                                  </m:r>
                                </m:e>
                                <m:sub>
                                  <m:r>
                                    <a:rPr lang="en-US" sz="3200" b="1" i="1" smtClean="0">
                                      <a:solidFill>
                                        <a:srgbClr val="C00000"/>
                                      </a:solidFill>
                                      <a:latin typeface="Cambria Math" panose="02040503050406030204" pitchFamily="18" charset="0"/>
                                      <a:ea typeface="Cambria Math" panose="02040503050406030204" pitchFamily="18" charset="0"/>
                                    </a:rPr>
                                    <m:t>𝟐𝟐</m:t>
                                  </m:r>
                                </m:sub>
                              </m:sSub>
                            </m:num>
                            <m:den>
                              <m:sSub>
                                <m:sSubPr>
                                  <m:ctrlPr>
                                    <a:rPr lang="en-US" sz="3200" i="1">
                                      <a:latin typeface="Cambria Math" panose="02040503050406030204" pitchFamily="18" charset="0"/>
                                    </a:rPr>
                                  </m:ctrlPr>
                                </m:sSubPr>
                                <m:e>
                                  <m:r>
                                    <a:rPr lang="en-US" sz="3200" i="1">
                                      <a:latin typeface="Cambria Math" panose="02040503050406030204" pitchFamily="18" charset="0"/>
                                    </a:rPr>
                                    <m:t>𝐾</m:t>
                                  </m:r>
                                </m:e>
                                <m:sub>
                                  <m:r>
                                    <a:rPr lang="en-US" sz="3200" b="0" i="1" smtClean="0">
                                      <a:latin typeface="Cambria Math" panose="02040503050406030204" pitchFamily="18" charset="0"/>
                                    </a:rPr>
                                    <m:t>2</m:t>
                                  </m:r>
                                </m:sub>
                              </m:sSub>
                            </m:den>
                          </m:f>
                        </m:e>
                      </m:box>
                    </m:oMath>
                  </m:oMathPara>
                </a14:m>
                <a:endParaRPr lang="en-US" sz="3200" dirty="0"/>
              </a:p>
            </p:txBody>
          </p:sp>
        </mc:Choice>
        <mc:Fallback xmlns="">
          <p:sp>
            <p:nvSpPr>
              <p:cNvPr id="38" name="Rectangle 37">
                <a:extLst>
                  <a:ext uri="{FF2B5EF4-FFF2-40B4-BE49-F238E27FC236}">
                    <a16:creationId xmlns:a16="http://schemas.microsoft.com/office/drawing/2014/main" id="{CBC60B51-2187-40E7-A6B2-9B4A893AE2F4}"/>
                  </a:ext>
                </a:extLst>
              </p:cNvPr>
              <p:cNvSpPr>
                <a:spLocks noRot="1" noChangeAspect="1" noMove="1" noResize="1" noEditPoints="1" noAdjustHandles="1" noChangeArrowheads="1" noChangeShapeType="1" noTextEdit="1"/>
              </p:cNvSpPr>
              <p:nvPr/>
            </p:nvSpPr>
            <p:spPr>
              <a:xfrm>
                <a:off x="10734621" y="4435118"/>
                <a:ext cx="785408" cy="693973"/>
              </a:xfrm>
              <a:prstGeom prst="rect">
                <a:avLst/>
              </a:prstGeom>
              <a:blipFill>
                <a:blip r:embed="rId14"/>
                <a:stretch>
                  <a:fillRect/>
                </a:stretch>
              </a:blipFill>
            </p:spPr>
            <p:txBody>
              <a:bodyPr/>
              <a:lstStyle/>
              <a:p>
                <a:r>
                  <a:rPr lang="en-US">
                    <a:noFill/>
                  </a:rPr>
                  <a:t> </a:t>
                </a:r>
              </a:p>
            </p:txBody>
          </p:sp>
        </mc:Fallback>
      </mc:AlternateContent>
      <p:sp>
        <p:nvSpPr>
          <p:cNvPr id="39" name="Oval 38">
            <a:extLst>
              <a:ext uri="{FF2B5EF4-FFF2-40B4-BE49-F238E27FC236}">
                <a16:creationId xmlns:a16="http://schemas.microsoft.com/office/drawing/2014/main" id="{1C5CB5EE-1421-41DA-B123-21B3809D1E30}"/>
              </a:ext>
            </a:extLst>
          </p:cNvPr>
          <p:cNvSpPr/>
          <p:nvPr/>
        </p:nvSpPr>
        <p:spPr>
          <a:xfrm rot="3802661">
            <a:off x="7301832" y="1447070"/>
            <a:ext cx="1331118" cy="2089909"/>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E96A7C50-A412-4698-A525-F5E607481186}"/>
              </a:ext>
            </a:extLst>
          </p:cNvPr>
          <p:cNvSpPr/>
          <p:nvPr/>
        </p:nvSpPr>
        <p:spPr>
          <a:xfrm rot="1406628">
            <a:off x="5748799" y="1746075"/>
            <a:ext cx="2317961" cy="1325472"/>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AD4EB156-C98A-4EF7-A3A7-3D16EB381AC3}"/>
              </a:ext>
            </a:extLst>
          </p:cNvPr>
          <p:cNvSpPr/>
          <p:nvPr/>
        </p:nvSpPr>
        <p:spPr>
          <a:xfrm rot="4039666">
            <a:off x="7598553" y="3033676"/>
            <a:ext cx="1331118" cy="216855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DBA8A310-8945-42D1-92DC-7172CFBCC4B9}"/>
              </a:ext>
            </a:extLst>
          </p:cNvPr>
          <p:cNvSpPr/>
          <p:nvPr/>
        </p:nvSpPr>
        <p:spPr>
          <a:xfrm rot="1406628">
            <a:off x="6025249" y="3440221"/>
            <a:ext cx="2236271" cy="1328155"/>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ACC09A90-8F8D-420F-AC34-4121A05B8A69}"/>
                  </a:ext>
                </a:extLst>
              </p:cNvPr>
              <p:cNvSpPr txBox="1">
                <a:spLocks/>
              </p:cNvSpPr>
              <p:nvPr/>
            </p:nvSpPr>
            <p:spPr>
              <a:xfrm>
                <a:off x="3132465" y="3606614"/>
                <a:ext cx="6313001" cy="12404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
                        <m:fPr>
                          <m:ctrlPr>
                            <a:rPr lang="en-US" sz="3200" i="1" smtClean="0">
                              <a:latin typeface="Cambria Math" panose="02040503050406030204" pitchFamily="18" charset="0"/>
                            </a:rPr>
                          </m:ctrlPr>
                        </m:fPr>
                        <m:num>
                          <m:r>
                            <a:rPr lang="en-US" sz="3200" i="1">
                              <a:latin typeface="Cambria Math" panose="02040503050406030204" pitchFamily="18" charset="0"/>
                            </a:rPr>
                            <m:t>𝑑</m:t>
                          </m:r>
                          <m:sSub>
                            <m:sSubPr>
                              <m:ctrlPr>
                                <a:rPr lang="en-US" sz="3200" i="1" smtClean="0">
                                  <a:latin typeface="Cambria Math" panose="02040503050406030204" pitchFamily="18" charset="0"/>
                                </a:rPr>
                              </m:ctrlPr>
                            </m:sSubPr>
                            <m:e>
                              <m:r>
                                <a:rPr lang="en-US" sz="3200" i="1" smtClean="0">
                                  <a:latin typeface="Cambria Math" panose="02040503050406030204" pitchFamily="18" charset="0"/>
                                </a:rPr>
                                <m:t>𝑁</m:t>
                              </m:r>
                            </m:e>
                            <m:sub>
                              <m:r>
                                <a:rPr lang="en-US" sz="3200" b="0" i="1" smtClean="0">
                                  <a:latin typeface="Cambria Math" panose="02040503050406030204" pitchFamily="18" charset="0"/>
                                </a:rPr>
                                <m:t>2</m:t>
                              </m:r>
                            </m:sub>
                          </m:sSub>
                        </m:num>
                        <m:den>
                          <m:r>
                            <a:rPr lang="en-US" sz="3200" i="1">
                              <a:latin typeface="Cambria Math" panose="02040503050406030204" pitchFamily="18" charset="0"/>
                            </a:rPr>
                            <m:t>𝑑𝑡</m:t>
                          </m:r>
                        </m:den>
                      </m:f>
                      <m:r>
                        <a:rPr lang="en-US" sz="3200" i="1">
                          <a:latin typeface="Cambria Math" panose="02040503050406030204" pitchFamily="18" charset="0"/>
                        </a:rPr>
                        <m:t>=</m:t>
                      </m:r>
                      <m:sSub>
                        <m:sSubPr>
                          <m:ctrlPr>
                            <a:rPr lang="en-US" sz="3200" i="1" smtClean="0">
                              <a:latin typeface="Cambria Math" panose="02040503050406030204" pitchFamily="18" charset="0"/>
                            </a:rPr>
                          </m:ctrlPr>
                        </m:sSubPr>
                        <m:e>
                          <m:r>
                            <a:rPr lang="en-US" sz="3200" i="1" smtClean="0">
                              <a:latin typeface="Cambria Math" panose="02040503050406030204" pitchFamily="18" charset="0"/>
                            </a:rPr>
                            <m:t>𝑟</m:t>
                          </m:r>
                        </m:e>
                        <m:sub>
                          <m:r>
                            <a:rPr lang="en-US" sz="3200" b="0" i="1" smtClean="0">
                              <a:latin typeface="Cambria Math" panose="02040503050406030204" pitchFamily="18" charset="0"/>
                            </a:rPr>
                            <m:t>2</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b="0" i="1" smtClean="0">
                              <a:latin typeface="Cambria Math" panose="02040503050406030204" pitchFamily="18" charset="0"/>
                            </a:rPr>
                            <m:t>2</m:t>
                          </m:r>
                        </m:sub>
                      </m:sSub>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sSub>
                                <m:sSubPr>
                                  <m:ctrlPr>
                                    <a:rPr lang="en-US" sz="3200" i="1">
                                      <a:latin typeface="Cambria Math" panose="02040503050406030204" pitchFamily="18" charset="0"/>
                                    </a:rPr>
                                  </m:ctrlPr>
                                </m:sSubPr>
                                <m:e>
                                  <m:r>
                                    <a:rPr lang="en-US" sz="3200" i="1" smtClean="0">
                                      <a:latin typeface="Cambria Math" panose="02040503050406030204" pitchFamily="18" charset="0"/>
                                    </a:rPr>
                                    <m:t>𝐾</m:t>
                                  </m:r>
                                </m:e>
                                <m:sub>
                                  <m:r>
                                    <a:rPr lang="en-US" sz="3200" b="0" i="1" smtClean="0">
                                      <a:latin typeface="Cambria Math" panose="02040503050406030204" pitchFamily="18" charset="0"/>
                                    </a:rPr>
                                    <m:t>2</m:t>
                                  </m:r>
                                </m:sub>
                              </m:sSub>
                              <m:r>
                                <a:rPr lang="en-US" sz="3200" i="1">
                                  <a:latin typeface="Cambria Math" panose="02040503050406030204" pitchFamily="18" charset="0"/>
                                </a:rPr>
                                <m:t>−</m:t>
                              </m:r>
                              <m:sSub>
                                <m:sSubPr>
                                  <m:ctrlPr>
                                    <a:rPr lang="en-US" sz="3200" b="1" i="1" smtClean="0">
                                      <a:solidFill>
                                        <a:srgbClr val="C00000"/>
                                      </a:solidFill>
                                      <a:effectLst/>
                                      <a:latin typeface="Cambria Math" panose="02040503050406030204" pitchFamily="18" charset="0"/>
                                    </a:rPr>
                                  </m:ctrlPr>
                                </m:sSubPr>
                                <m:e>
                                  <m:r>
                                    <a:rPr lang="en-US" sz="3200" b="1" i="1">
                                      <a:solidFill>
                                        <a:srgbClr val="C00000"/>
                                      </a:solidFill>
                                      <a:effectLst/>
                                      <a:latin typeface="Cambria Math" panose="02040503050406030204" pitchFamily="18" charset="0"/>
                                      <a:ea typeface="Cambria Math" panose="02040503050406030204" pitchFamily="18" charset="0"/>
                                    </a:rPr>
                                    <m:t>𝜶</m:t>
                                  </m:r>
                                </m:e>
                                <m:sub>
                                  <m:r>
                                    <a:rPr lang="en-US" sz="3200" b="1" i="1" smtClean="0">
                                      <a:solidFill>
                                        <a:srgbClr val="C00000"/>
                                      </a:solidFill>
                                      <a:effectLst/>
                                      <a:latin typeface="Cambria Math" panose="02040503050406030204" pitchFamily="18" charset="0"/>
                                      <a:ea typeface="Cambria Math" panose="02040503050406030204" pitchFamily="18" charset="0"/>
                                    </a:rPr>
                                    <m:t>𝟐𝟐</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b="0" i="1" smtClean="0">
                                      <a:latin typeface="Cambria Math" panose="02040503050406030204" pitchFamily="18" charset="0"/>
                                    </a:rPr>
                                    <m:t>2</m:t>
                                  </m:r>
                                </m:sub>
                              </m:sSub>
                              <m:r>
                                <a:rPr lang="en-US" sz="3200" b="0" i="1" smtClean="0">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𝛼</m:t>
                                  </m:r>
                                </m:e>
                                <m:sub>
                                  <m:r>
                                    <a:rPr lang="en-US" sz="3200" i="1">
                                      <a:latin typeface="Cambria Math" panose="02040503050406030204" pitchFamily="18" charset="0"/>
                                    </a:rPr>
                                    <m:t>21</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1</m:t>
                                  </m:r>
                                </m:sub>
                              </m:sSub>
                            </m:num>
                            <m:den>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    </m:t>
                                  </m:r>
                                  <m:r>
                                    <a:rPr lang="en-US" sz="3200" i="1" smtClean="0">
                                      <a:latin typeface="Cambria Math" panose="02040503050406030204" pitchFamily="18" charset="0"/>
                                    </a:rPr>
                                    <m:t>𝐾</m:t>
                                  </m:r>
                                </m:e>
                                <m:sub>
                                  <m:r>
                                    <a:rPr lang="en-US" sz="3200" b="0" i="1" smtClean="0">
                                      <a:latin typeface="Cambria Math" panose="02040503050406030204" pitchFamily="18" charset="0"/>
                                    </a:rPr>
                                    <m:t>2</m:t>
                                  </m:r>
                                </m:sub>
                              </m:sSub>
                            </m:den>
                          </m:f>
                        </m:e>
                      </m:d>
                    </m:oMath>
                  </m:oMathPara>
                </a14:m>
                <a:endParaRPr lang="en-US" sz="3200" dirty="0"/>
              </a:p>
              <a:p>
                <a:pPr marL="0" indent="0">
                  <a:buFont typeface="Arial" panose="020B0604020202020204" pitchFamily="34" charset="0"/>
                  <a:buNone/>
                </a:pPr>
                <a:r>
                  <a:rPr lang="en-US" sz="3200" dirty="0"/>
                  <a:t>	</a:t>
                </a:r>
              </a:p>
            </p:txBody>
          </p:sp>
        </mc:Choice>
        <mc:Fallback xmlns="">
          <p:sp>
            <p:nvSpPr>
              <p:cNvPr id="36" name="Content Placeholder 2">
                <a:extLst>
                  <a:ext uri="{FF2B5EF4-FFF2-40B4-BE49-F238E27FC236}">
                    <a16:creationId xmlns:a16="http://schemas.microsoft.com/office/drawing/2014/main" id="{ACC09A90-8F8D-420F-AC34-4121A05B8A69}"/>
                  </a:ext>
                </a:extLst>
              </p:cNvPr>
              <p:cNvSpPr txBox="1">
                <a:spLocks noRot="1" noChangeAspect="1" noMove="1" noResize="1" noEditPoints="1" noAdjustHandles="1" noChangeArrowheads="1" noChangeShapeType="1" noTextEdit="1"/>
              </p:cNvSpPr>
              <p:nvPr/>
            </p:nvSpPr>
            <p:spPr>
              <a:xfrm>
                <a:off x="3132465" y="3606614"/>
                <a:ext cx="6313001" cy="124040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C4D96E99-CA7B-4DAC-BA23-ECEADAB403F7}"/>
                  </a:ext>
                </a:extLst>
              </p:cNvPr>
              <p:cNvSpPr>
                <a:spLocks noGrp="1"/>
              </p:cNvSpPr>
              <p:nvPr>
                <p:ph idx="1"/>
              </p:nvPr>
            </p:nvSpPr>
            <p:spPr>
              <a:xfrm>
                <a:off x="2891199" y="1900990"/>
                <a:ext cx="6313001" cy="1238750"/>
              </a:xfrm>
            </p:spPr>
            <p:txBody>
              <a:bodyPr>
                <a:noAutofit/>
              </a:bodyPr>
              <a:lstStyle/>
              <a:p>
                <a:pPr marL="0" indent="0">
                  <a:buNone/>
                </a:pPr>
                <a14:m>
                  <m:oMathPara xmlns:m="http://schemas.openxmlformats.org/officeDocument/2006/math">
                    <m:oMathParaPr>
                      <m:jc m:val="centerGroup"/>
                    </m:oMathParaPr>
                    <m:oMath xmlns:m="http://schemas.openxmlformats.org/officeDocument/2006/math">
                      <m:f>
                        <m:fPr>
                          <m:ctrlPr>
                            <a:rPr lang="en-US" sz="3200" i="1" smtClean="0">
                              <a:latin typeface="Cambria Math" panose="02040503050406030204" pitchFamily="18" charset="0"/>
                            </a:rPr>
                          </m:ctrlPr>
                        </m:fPr>
                        <m:num>
                          <m:r>
                            <a:rPr lang="en-US" sz="3200" i="1">
                              <a:latin typeface="Cambria Math" panose="02040503050406030204" pitchFamily="18" charset="0"/>
                            </a:rPr>
                            <m:t>𝑑</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𝑁</m:t>
                              </m:r>
                            </m:e>
                            <m:sub>
                              <m:r>
                                <a:rPr lang="en-US" sz="3200" b="0" i="1" smtClean="0">
                                  <a:latin typeface="Cambria Math" panose="02040503050406030204" pitchFamily="18" charset="0"/>
                                </a:rPr>
                                <m:t>1</m:t>
                              </m:r>
                            </m:sub>
                          </m:sSub>
                        </m:num>
                        <m:den>
                          <m:r>
                            <a:rPr lang="en-US" sz="3200" i="1">
                              <a:latin typeface="Cambria Math" panose="02040503050406030204" pitchFamily="18" charset="0"/>
                            </a:rPr>
                            <m:t>𝑑𝑡</m:t>
                          </m:r>
                        </m:den>
                      </m:f>
                      <m:r>
                        <a:rPr lang="en-US" sz="3200" i="1">
                          <a:latin typeface="Cambria Math" panose="02040503050406030204" pitchFamily="18" charset="0"/>
                        </a:rPr>
                        <m:t>=</m:t>
                      </m:r>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𝑟</m:t>
                          </m:r>
                        </m:e>
                        <m:sub>
                          <m:r>
                            <a:rPr lang="en-US" sz="3200" b="0" i="1" smtClean="0">
                              <a:latin typeface="Cambria Math" panose="02040503050406030204" pitchFamily="18" charset="0"/>
                            </a:rPr>
                            <m:t>1</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1</m:t>
                          </m:r>
                        </m:sub>
                      </m:sSub>
                      <m:d>
                        <m:dPr>
                          <m:ctrlPr>
                            <a:rPr lang="en-US" sz="3200" i="1">
                              <a:latin typeface="Cambria Math" panose="02040503050406030204" pitchFamily="18" charset="0"/>
                            </a:rPr>
                          </m:ctrlPr>
                        </m:dPr>
                        <m:e>
                          <m:f>
                            <m:fPr>
                              <m:ctrlPr>
                                <a:rPr lang="en-US" sz="3200" i="1">
                                  <a:latin typeface="Cambria Math" panose="02040503050406030204" pitchFamily="18" charset="0"/>
                                </a:rPr>
                              </m:ctrlPr>
                            </m:fPr>
                            <m:num>
                              <m:sSub>
                                <m:sSubPr>
                                  <m:ctrlPr>
                                    <a:rPr lang="en-US" sz="3200" i="1">
                                      <a:latin typeface="Cambria Math" panose="02040503050406030204" pitchFamily="18" charset="0"/>
                                    </a:rPr>
                                  </m:ctrlPr>
                                </m:sSubPr>
                                <m:e>
                                  <m:r>
                                    <a:rPr lang="en-US" sz="3200" b="0" i="1" smtClean="0">
                                      <a:latin typeface="Cambria Math" panose="02040503050406030204" pitchFamily="18" charset="0"/>
                                    </a:rPr>
                                    <m:t>𝐾</m:t>
                                  </m:r>
                                </m:e>
                                <m:sub>
                                  <m:r>
                                    <a:rPr lang="en-US" sz="3200" i="1">
                                      <a:latin typeface="Cambria Math" panose="02040503050406030204" pitchFamily="18" charset="0"/>
                                    </a:rPr>
                                    <m:t>1</m:t>
                                  </m:r>
                                </m:sub>
                              </m:sSub>
                              <m:r>
                                <a:rPr lang="en-US" sz="3200" i="1">
                                  <a:latin typeface="Cambria Math" panose="02040503050406030204" pitchFamily="18" charset="0"/>
                                </a:rPr>
                                <m:t>−</m:t>
                              </m:r>
                              <m:sSub>
                                <m:sSubPr>
                                  <m:ctrlPr>
                                    <a:rPr lang="en-US" sz="3200" b="1" i="1" smtClean="0">
                                      <a:solidFill>
                                        <a:srgbClr val="C00000"/>
                                      </a:solidFill>
                                      <a:effectLst/>
                                      <a:latin typeface="Cambria Math" panose="02040503050406030204" pitchFamily="18" charset="0"/>
                                    </a:rPr>
                                  </m:ctrlPr>
                                </m:sSubPr>
                                <m:e>
                                  <m:r>
                                    <a:rPr lang="en-US" sz="3200" b="1" i="1">
                                      <a:solidFill>
                                        <a:srgbClr val="C00000"/>
                                      </a:solidFill>
                                      <a:effectLst/>
                                      <a:latin typeface="Cambria Math" panose="02040503050406030204" pitchFamily="18" charset="0"/>
                                      <a:ea typeface="Cambria Math" panose="02040503050406030204" pitchFamily="18" charset="0"/>
                                    </a:rPr>
                                    <m:t>𝜶</m:t>
                                  </m:r>
                                </m:e>
                                <m:sub>
                                  <m:r>
                                    <a:rPr lang="en-US" sz="3200" b="1" i="1">
                                      <a:solidFill>
                                        <a:srgbClr val="C00000"/>
                                      </a:solidFill>
                                      <a:effectLst/>
                                      <a:latin typeface="Cambria Math" panose="02040503050406030204" pitchFamily="18" charset="0"/>
                                    </a:rPr>
                                    <m:t>𝟏</m:t>
                                  </m:r>
                                  <m:r>
                                    <a:rPr lang="en-US" sz="3200" b="1" i="1" smtClean="0">
                                      <a:solidFill>
                                        <a:srgbClr val="C00000"/>
                                      </a:solidFill>
                                      <a:effectLst/>
                                      <a:latin typeface="Cambria Math" panose="02040503050406030204" pitchFamily="18" charset="0"/>
                                    </a:rPr>
                                    <m:t>𝟏</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i="1">
                                      <a:latin typeface="Cambria Math" panose="02040503050406030204" pitchFamily="18" charset="0"/>
                                    </a:rPr>
                                    <m:t>1</m:t>
                                  </m:r>
                                </m:sub>
                              </m:sSub>
                              <m:r>
                                <a:rPr lang="en-US" sz="3200" b="0" i="1" smtClean="0">
                                  <a:latin typeface="Cambria Math" panose="02040503050406030204" pitchFamily="18" charset="0"/>
                                </a:rPr>
                                <m:t>+</m:t>
                              </m:r>
                              <m:sSub>
                                <m:sSubPr>
                                  <m:ctrlPr>
                                    <a:rPr lang="en-US" sz="3200" i="1">
                                      <a:latin typeface="Cambria Math" panose="02040503050406030204" pitchFamily="18" charset="0"/>
                                    </a:rPr>
                                  </m:ctrlPr>
                                </m:sSubPr>
                                <m:e>
                                  <m:r>
                                    <a:rPr lang="en-US" sz="3200" i="1" smtClean="0">
                                      <a:latin typeface="Cambria Math" panose="02040503050406030204" pitchFamily="18" charset="0"/>
                                      <a:ea typeface="Cambria Math" panose="02040503050406030204" pitchFamily="18" charset="0"/>
                                    </a:rPr>
                                    <m:t>𝛼</m:t>
                                  </m:r>
                                </m:e>
                                <m:sub>
                                  <m:r>
                                    <a:rPr lang="en-US" sz="3200" i="1">
                                      <a:latin typeface="Cambria Math" panose="02040503050406030204" pitchFamily="18" charset="0"/>
                                    </a:rPr>
                                    <m:t>1</m:t>
                                  </m:r>
                                  <m:r>
                                    <a:rPr lang="en-US" sz="3200" b="0" i="1" smtClean="0">
                                      <a:latin typeface="Cambria Math" panose="02040503050406030204" pitchFamily="18" charset="0"/>
                                    </a:rPr>
                                    <m:t>2</m:t>
                                  </m:r>
                                </m:sub>
                              </m:sSub>
                              <m:sSub>
                                <m:sSubPr>
                                  <m:ctrlPr>
                                    <a:rPr lang="en-US" sz="3200" i="1">
                                      <a:latin typeface="Cambria Math" panose="02040503050406030204" pitchFamily="18" charset="0"/>
                                    </a:rPr>
                                  </m:ctrlPr>
                                </m:sSubPr>
                                <m:e>
                                  <m:r>
                                    <a:rPr lang="en-US" sz="3200" i="1">
                                      <a:latin typeface="Cambria Math" panose="02040503050406030204" pitchFamily="18" charset="0"/>
                                    </a:rPr>
                                    <m:t>𝑁</m:t>
                                  </m:r>
                                </m:e>
                                <m:sub>
                                  <m:r>
                                    <a:rPr lang="en-US" sz="3200" b="0" i="1" smtClean="0">
                                      <a:latin typeface="Cambria Math" panose="02040503050406030204" pitchFamily="18" charset="0"/>
                                    </a:rPr>
                                    <m:t>2</m:t>
                                  </m:r>
                                </m:sub>
                              </m:sSub>
                            </m:num>
                            <m:den>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   </m:t>
                                  </m:r>
                                  <m:r>
                                    <a:rPr lang="en-US" sz="3200" b="0" i="1" smtClean="0">
                                      <a:latin typeface="Cambria Math" panose="02040503050406030204" pitchFamily="18" charset="0"/>
                                    </a:rPr>
                                    <m:t>𝐾</m:t>
                                  </m:r>
                                </m:e>
                                <m:sub>
                                  <m:r>
                                    <a:rPr lang="en-US" sz="3200" i="1">
                                      <a:latin typeface="Cambria Math" panose="02040503050406030204" pitchFamily="18" charset="0"/>
                                    </a:rPr>
                                    <m:t>1</m:t>
                                  </m:r>
                                </m:sub>
                              </m:sSub>
                            </m:den>
                          </m:f>
                        </m:e>
                      </m:d>
                    </m:oMath>
                  </m:oMathPara>
                </a14:m>
                <a:endParaRPr lang="en-US" sz="3200" dirty="0"/>
              </a:p>
            </p:txBody>
          </p:sp>
        </mc:Choice>
        <mc:Fallback xmlns="">
          <p:sp>
            <p:nvSpPr>
              <p:cNvPr id="4" name="Content Placeholder 2">
                <a:extLst>
                  <a:ext uri="{FF2B5EF4-FFF2-40B4-BE49-F238E27FC236}">
                    <a16:creationId xmlns:a16="http://schemas.microsoft.com/office/drawing/2014/main" id="{C4D96E99-CA7B-4DAC-BA23-ECEADAB403F7}"/>
                  </a:ext>
                </a:extLst>
              </p:cNvPr>
              <p:cNvSpPr>
                <a:spLocks noGrp="1" noRot="1" noChangeAspect="1" noMove="1" noResize="1" noEditPoints="1" noAdjustHandles="1" noChangeArrowheads="1" noChangeShapeType="1" noTextEdit="1"/>
              </p:cNvSpPr>
              <p:nvPr>
                <p:ph idx="1"/>
              </p:nvPr>
            </p:nvSpPr>
            <p:spPr>
              <a:xfrm>
                <a:off x="2891199" y="1900990"/>
                <a:ext cx="6313001" cy="1238750"/>
              </a:xfrm>
              <a:blipFill>
                <a:blip r:embed="rId16"/>
                <a:stretch>
                  <a:fillRect/>
                </a:stretch>
              </a:blipFill>
            </p:spPr>
            <p:txBody>
              <a:bodyPr/>
              <a:lstStyle/>
              <a:p>
                <a:r>
                  <a:rPr lang="en-US">
                    <a:noFill/>
                  </a:rPr>
                  <a:t> </a:t>
                </a:r>
              </a:p>
            </p:txBody>
          </p:sp>
        </mc:Fallback>
      </mc:AlternateContent>
      <p:sp>
        <p:nvSpPr>
          <p:cNvPr id="45" name="Title 1">
            <a:extLst>
              <a:ext uri="{FF2B5EF4-FFF2-40B4-BE49-F238E27FC236}">
                <a16:creationId xmlns:a16="http://schemas.microsoft.com/office/drawing/2014/main" id="{D23018C7-8D85-43E0-B894-8B82EAAE88D4}"/>
              </a:ext>
            </a:extLst>
          </p:cNvPr>
          <p:cNvSpPr>
            <a:spLocks noGrp="1"/>
          </p:cNvSpPr>
          <p:nvPr>
            <p:ph type="title"/>
          </p:nvPr>
        </p:nvSpPr>
        <p:spPr>
          <a:xfrm>
            <a:off x="838200" y="-164265"/>
            <a:ext cx="10515600" cy="1325563"/>
          </a:xfrm>
        </p:spPr>
        <p:txBody>
          <a:bodyPr/>
          <a:lstStyle/>
          <a:p>
            <a:pPr algn="ctr"/>
            <a:r>
              <a:rPr lang="en-US" dirty="0" err="1"/>
              <a:t>Lotka-Volterra</a:t>
            </a:r>
            <a:r>
              <a:rPr lang="en-US" dirty="0"/>
              <a:t> model of mutualism</a:t>
            </a:r>
          </a:p>
        </p:txBody>
      </p:sp>
      <p:pic>
        <p:nvPicPr>
          <p:cNvPr id="46" name="Picture 8" descr="Allium unifolium (oneleaf onion) with Bumblebee - grid24_12">
            <a:extLst>
              <a:ext uri="{FF2B5EF4-FFF2-40B4-BE49-F238E27FC236}">
                <a16:creationId xmlns:a16="http://schemas.microsoft.com/office/drawing/2014/main" id="{D7230E4E-F57F-41E9-A058-EFBBD2DF871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503110" y="3495173"/>
            <a:ext cx="1498243" cy="1546059"/>
          </a:xfrm>
          <a:prstGeom prst="rect">
            <a:avLst/>
          </a:prstGeom>
          <a:noFill/>
          <a:effectLst>
            <a:innerShdw blurRad="114300">
              <a:prstClr val="black"/>
            </a:innerShdw>
            <a:softEdge rad="12700"/>
          </a:effectLst>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275CDD3A-A667-4C79-94C3-4203B168F9B7}"/>
              </a:ext>
            </a:extLst>
          </p:cNvPr>
          <p:cNvPicPr>
            <a:picLocks noChangeAspect="1"/>
          </p:cNvPicPr>
          <p:nvPr/>
        </p:nvPicPr>
        <p:blipFill>
          <a:blip r:embed="rId18"/>
          <a:stretch>
            <a:fillRect/>
          </a:stretch>
        </p:blipFill>
        <p:spPr>
          <a:xfrm>
            <a:off x="1606904" y="1467851"/>
            <a:ext cx="1249844" cy="1763629"/>
          </a:xfrm>
          <a:prstGeom prst="rect">
            <a:avLst/>
          </a:prstGeom>
        </p:spPr>
      </p:pic>
    </p:spTree>
    <p:extLst>
      <p:ext uri="{BB962C8B-B14F-4D97-AF65-F5344CB8AC3E}">
        <p14:creationId xmlns:p14="http://schemas.microsoft.com/office/powerpoint/2010/main" val="267457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pic>
        <p:nvPicPr>
          <p:cNvPr id="428" name="Google Shape;428;p22"/>
          <p:cNvPicPr preferRelativeResize="0"/>
          <p:nvPr/>
        </p:nvPicPr>
        <p:blipFill rotWithShape="1">
          <a:blip r:embed="rId3">
            <a:alphaModFix/>
          </a:blip>
          <a:srcRect/>
          <a:stretch/>
        </p:blipFill>
        <p:spPr>
          <a:xfrm>
            <a:off x="687661" y="4632515"/>
            <a:ext cx="6443839" cy="1429482"/>
          </a:xfrm>
          <a:prstGeom prst="rect">
            <a:avLst/>
          </a:prstGeom>
          <a:noFill/>
          <a:ln>
            <a:noFill/>
          </a:ln>
        </p:spPr>
      </p:pic>
      <p:sp>
        <p:nvSpPr>
          <p:cNvPr id="429" name="Google Shape;429;p22"/>
          <p:cNvSpPr/>
          <p:nvPr/>
        </p:nvSpPr>
        <p:spPr>
          <a:xfrm>
            <a:off x="498089" y="1213883"/>
            <a:ext cx="184731" cy="36933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30" name="Google Shape;430;p22"/>
          <p:cNvSpPr/>
          <p:nvPr/>
        </p:nvSpPr>
        <p:spPr>
          <a:xfrm>
            <a:off x="498089" y="1680608"/>
            <a:ext cx="184731" cy="36933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31" name="Google Shape;431;p22"/>
          <p:cNvSpPr/>
          <p:nvPr/>
        </p:nvSpPr>
        <p:spPr>
          <a:xfrm>
            <a:off x="498089" y="2271158"/>
            <a:ext cx="184731" cy="36933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32" name="Google Shape;432;p22"/>
          <p:cNvSpPr/>
          <p:nvPr/>
        </p:nvSpPr>
        <p:spPr>
          <a:xfrm>
            <a:off x="498089" y="1213883"/>
            <a:ext cx="184731" cy="36933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33" name="Google Shape;433;p22"/>
          <p:cNvSpPr/>
          <p:nvPr/>
        </p:nvSpPr>
        <p:spPr>
          <a:xfrm>
            <a:off x="498089" y="1680608"/>
            <a:ext cx="184731" cy="36933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34" name="Google Shape;434;p22"/>
          <p:cNvSpPr/>
          <p:nvPr/>
        </p:nvSpPr>
        <p:spPr>
          <a:xfrm>
            <a:off x="498089" y="2271158"/>
            <a:ext cx="184731" cy="36933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435" name="Google Shape;435;p22"/>
          <p:cNvPicPr preferRelativeResize="0"/>
          <p:nvPr/>
        </p:nvPicPr>
        <p:blipFill rotWithShape="1">
          <a:blip r:embed="rId4">
            <a:alphaModFix/>
          </a:blip>
          <a:srcRect/>
          <a:stretch/>
        </p:blipFill>
        <p:spPr>
          <a:xfrm>
            <a:off x="8452051" y="1339102"/>
            <a:ext cx="3023565" cy="4714908"/>
          </a:xfrm>
          <a:prstGeom prst="rect">
            <a:avLst/>
          </a:prstGeom>
          <a:noFill/>
          <a:ln>
            <a:noFill/>
          </a:ln>
        </p:spPr>
      </p:pic>
      <p:sp>
        <p:nvSpPr>
          <p:cNvPr id="436" name="Google Shape;436;p22"/>
          <p:cNvSpPr/>
          <p:nvPr/>
        </p:nvSpPr>
        <p:spPr>
          <a:xfrm>
            <a:off x="241025" y="6218914"/>
            <a:ext cx="609600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Valdovinos et al. (2013), </a:t>
            </a:r>
            <a:r>
              <a:rPr lang="en-US" sz="1800" i="1" dirty="0">
                <a:solidFill>
                  <a:schemeClr val="dk1"/>
                </a:solidFill>
                <a:latin typeface="Calibri"/>
                <a:ea typeface="Calibri"/>
                <a:cs typeface="Calibri"/>
                <a:sym typeface="Calibri"/>
              </a:rPr>
              <a:t>Oikos</a:t>
            </a:r>
            <a:endParaRPr sz="1800" i="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Valdovinos et al. (2016), </a:t>
            </a:r>
            <a:r>
              <a:rPr lang="en-US" sz="1800" i="1" dirty="0">
                <a:solidFill>
                  <a:schemeClr val="dk1"/>
                </a:solidFill>
                <a:latin typeface="Calibri"/>
                <a:ea typeface="Calibri"/>
                <a:cs typeface="Calibri"/>
                <a:sym typeface="Calibri"/>
              </a:rPr>
              <a:t>Ecology Letters</a:t>
            </a:r>
            <a:endParaRPr sz="1800" i="1" dirty="0">
              <a:solidFill>
                <a:schemeClr val="dk1"/>
              </a:solidFill>
              <a:latin typeface="Calibri"/>
              <a:ea typeface="Calibri"/>
              <a:cs typeface="Calibri"/>
              <a:sym typeface="Calibri"/>
            </a:endParaRPr>
          </a:p>
        </p:txBody>
      </p:sp>
      <p:pic>
        <p:nvPicPr>
          <p:cNvPr id="437" name="Google Shape;437;p22"/>
          <p:cNvPicPr preferRelativeResize="0"/>
          <p:nvPr/>
        </p:nvPicPr>
        <p:blipFill rotWithShape="1">
          <a:blip r:embed="rId5">
            <a:alphaModFix/>
          </a:blip>
          <a:srcRect/>
          <a:stretch/>
        </p:blipFill>
        <p:spPr>
          <a:xfrm>
            <a:off x="712369" y="2099322"/>
            <a:ext cx="4924833" cy="1071558"/>
          </a:xfrm>
          <a:prstGeom prst="rect">
            <a:avLst/>
          </a:prstGeom>
          <a:noFill/>
          <a:ln>
            <a:noFill/>
          </a:ln>
        </p:spPr>
      </p:pic>
      <p:sp>
        <p:nvSpPr>
          <p:cNvPr id="438" name="Google Shape;438;p22"/>
          <p:cNvSpPr txBox="1"/>
          <p:nvPr/>
        </p:nvSpPr>
        <p:spPr>
          <a:xfrm>
            <a:off x="7986859" y="1044156"/>
            <a:ext cx="510076"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i="1">
                <a:solidFill>
                  <a:schemeClr val="dk1"/>
                </a:solidFill>
                <a:latin typeface="Times New Roman"/>
                <a:ea typeface="Times New Roman"/>
                <a:cs typeface="Times New Roman"/>
                <a:sym typeface="Times New Roman"/>
              </a:rPr>
              <a:t>R</a:t>
            </a:r>
            <a:r>
              <a:rPr lang="en-US" sz="3200" i="1" baseline="-25000">
                <a:solidFill>
                  <a:schemeClr val="dk1"/>
                </a:solidFill>
                <a:latin typeface="Times New Roman"/>
                <a:ea typeface="Times New Roman"/>
                <a:cs typeface="Times New Roman"/>
                <a:sym typeface="Times New Roman"/>
              </a:rPr>
              <a:t>i</a:t>
            </a:r>
            <a:endParaRPr sz="1800" i="1" baseline="-25000">
              <a:solidFill>
                <a:schemeClr val="dk1"/>
              </a:solidFill>
              <a:latin typeface="Times New Roman"/>
              <a:ea typeface="Times New Roman"/>
              <a:cs typeface="Times New Roman"/>
              <a:sym typeface="Times New Roman"/>
            </a:endParaRPr>
          </a:p>
        </p:txBody>
      </p:sp>
      <p:grpSp>
        <p:nvGrpSpPr>
          <p:cNvPr id="439" name="Google Shape;439;p22"/>
          <p:cNvGrpSpPr/>
          <p:nvPr/>
        </p:nvGrpSpPr>
        <p:grpSpPr>
          <a:xfrm>
            <a:off x="735356" y="828695"/>
            <a:ext cx="7716695" cy="1532048"/>
            <a:chOff x="735356" y="828695"/>
            <a:chExt cx="7716695" cy="1532048"/>
          </a:xfrm>
        </p:grpSpPr>
        <p:pic>
          <p:nvPicPr>
            <p:cNvPr id="440" name="Google Shape;440;p22"/>
            <p:cNvPicPr preferRelativeResize="0"/>
            <p:nvPr/>
          </p:nvPicPr>
          <p:blipFill rotWithShape="1">
            <a:blip r:embed="rId6">
              <a:alphaModFix/>
            </a:blip>
            <a:srcRect/>
            <a:stretch/>
          </p:blipFill>
          <p:spPr>
            <a:xfrm>
              <a:off x="735356" y="828695"/>
              <a:ext cx="4216470" cy="1212952"/>
            </a:xfrm>
            <a:prstGeom prst="rect">
              <a:avLst/>
            </a:prstGeom>
            <a:noFill/>
            <a:ln>
              <a:noFill/>
            </a:ln>
          </p:spPr>
        </p:pic>
        <p:sp>
          <p:nvSpPr>
            <p:cNvPr id="441" name="Google Shape;441;p22"/>
            <p:cNvSpPr txBox="1"/>
            <p:nvPr/>
          </p:nvSpPr>
          <p:spPr>
            <a:xfrm>
              <a:off x="7584920" y="971646"/>
              <a:ext cx="465192" cy="57543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i="1">
                  <a:solidFill>
                    <a:schemeClr val="dk1"/>
                  </a:solidFill>
                  <a:latin typeface="Times New Roman"/>
                  <a:ea typeface="Times New Roman"/>
                  <a:cs typeface="Times New Roman"/>
                  <a:sym typeface="Times New Roman"/>
                </a:rPr>
                <a:t>p</a:t>
              </a:r>
              <a:r>
                <a:rPr lang="en-US" sz="3200" i="1" baseline="-25000">
                  <a:solidFill>
                    <a:schemeClr val="dk1"/>
                  </a:solidFill>
                  <a:latin typeface="Times New Roman"/>
                  <a:ea typeface="Times New Roman"/>
                  <a:cs typeface="Times New Roman"/>
                  <a:sym typeface="Times New Roman"/>
                </a:rPr>
                <a:t>i</a:t>
              </a:r>
              <a:endParaRPr sz="1800" i="1" baseline="-25000">
                <a:solidFill>
                  <a:schemeClr val="dk1"/>
                </a:solidFill>
                <a:latin typeface="Times New Roman"/>
                <a:ea typeface="Times New Roman"/>
                <a:cs typeface="Times New Roman"/>
                <a:sym typeface="Times New Roman"/>
              </a:endParaRPr>
            </a:p>
          </p:txBody>
        </p:sp>
        <p:pic>
          <p:nvPicPr>
            <p:cNvPr id="442" name="Google Shape;442;p22"/>
            <p:cNvPicPr preferRelativeResize="0"/>
            <p:nvPr/>
          </p:nvPicPr>
          <p:blipFill rotWithShape="1">
            <a:blip r:embed="rId7">
              <a:alphaModFix/>
            </a:blip>
            <a:srcRect/>
            <a:stretch/>
          </p:blipFill>
          <p:spPr>
            <a:xfrm>
              <a:off x="7537651" y="1576971"/>
              <a:ext cx="914400" cy="783772"/>
            </a:xfrm>
            <a:prstGeom prst="ellipse">
              <a:avLst/>
            </a:prstGeom>
            <a:noFill/>
            <a:ln w="9525"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grpSp>
      <p:sp>
        <p:nvSpPr>
          <p:cNvPr id="443" name="Google Shape;443;p22"/>
          <p:cNvSpPr/>
          <p:nvPr/>
        </p:nvSpPr>
        <p:spPr>
          <a:xfrm>
            <a:off x="1524001" y="728108"/>
            <a:ext cx="189672" cy="36933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444" name="Google Shape;444;p22"/>
          <p:cNvSpPr/>
          <p:nvPr/>
        </p:nvSpPr>
        <p:spPr>
          <a:xfrm>
            <a:off x="1524001" y="728108"/>
            <a:ext cx="189672" cy="369332"/>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445" name="Google Shape;445;p22"/>
          <p:cNvGrpSpPr/>
          <p:nvPr/>
        </p:nvGrpSpPr>
        <p:grpSpPr>
          <a:xfrm>
            <a:off x="1655902" y="703982"/>
            <a:ext cx="2369688" cy="1431677"/>
            <a:chOff x="1655902" y="715133"/>
            <a:chExt cx="2369688" cy="1431677"/>
          </a:xfrm>
        </p:grpSpPr>
        <p:sp>
          <p:nvSpPr>
            <p:cNvPr id="446" name="Google Shape;446;p22"/>
            <p:cNvSpPr txBox="1"/>
            <p:nvPr/>
          </p:nvSpPr>
          <p:spPr>
            <a:xfrm>
              <a:off x="2001442" y="777645"/>
              <a:ext cx="1589131"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385623"/>
                  </a:solidFill>
                  <a:latin typeface="Calibri"/>
                  <a:ea typeface="Calibri"/>
                  <a:cs typeface="Calibri"/>
                  <a:sym typeface="Calibri"/>
                </a:rPr>
                <a:t>reproduction</a:t>
              </a:r>
              <a:endParaRPr/>
            </a:p>
          </p:txBody>
        </p:sp>
        <p:sp>
          <p:nvSpPr>
            <p:cNvPr id="447" name="Google Shape;447;p22"/>
            <p:cNvSpPr/>
            <p:nvPr/>
          </p:nvSpPr>
          <p:spPr>
            <a:xfrm>
              <a:off x="1655902" y="715133"/>
              <a:ext cx="2369688" cy="1431677"/>
            </a:xfrm>
            <a:prstGeom prst="ellipse">
              <a:avLst/>
            </a:prstGeom>
            <a:noFill/>
            <a:ln w="38100" cap="flat" cmpd="sng">
              <a:solidFill>
                <a:srgbClr val="3856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448" name="Google Shape;448;p22"/>
          <p:cNvGrpSpPr/>
          <p:nvPr/>
        </p:nvGrpSpPr>
        <p:grpSpPr>
          <a:xfrm>
            <a:off x="771613" y="941185"/>
            <a:ext cx="11369414" cy="3528665"/>
            <a:chOff x="771613" y="941185"/>
            <a:chExt cx="11369414" cy="3528665"/>
          </a:xfrm>
        </p:grpSpPr>
        <p:grpSp>
          <p:nvGrpSpPr>
            <p:cNvPr id="449" name="Google Shape;449;p22"/>
            <p:cNvGrpSpPr/>
            <p:nvPr/>
          </p:nvGrpSpPr>
          <p:grpSpPr>
            <a:xfrm>
              <a:off x="771613" y="941185"/>
              <a:ext cx="11161491" cy="3528665"/>
              <a:chOff x="779317" y="1009591"/>
              <a:chExt cx="11161491" cy="3528665"/>
            </a:xfrm>
          </p:grpSpPr>
          <p:pic>
            <p:nvPicPr>
              <p:cNvPr id="450" name="Google Shape;450;p22"/>
              <p:cNvPicPr preferRelativeResize="0"/>
              <p:nvPr/>
            </p:nvPicPr>
            <p:blipFill rotWithShape="1">
              <a:blip r:embed="rId8">
                <a:alphaModFix/>
              </a:blip>
              <a:srcRect/>
              <a:stretch/>
            </p:blipFill>
            <p:spPr>
              <a:xfrm>
                <a:off x="779317" y="3309598"/>
                <a:ext cx="4558669" cy="1228658"/>
              </a:xfrm>
              <a:prstGeom prst="rect">
                <a:avLst/>
              </a:prstGeom>
              <a:noFill/>
              <a:ln>
                <a:noFill/>
              </a:ln>
            </p:spPr>
          </p:pic>
          <p:sp>
            <p:nvSpPr>
              <p:cNvPr id="451" name="Google Shape;451;p22"/>
              <p:cNvSpPr txBox="1"/>
              <p:nvPr/>
            </p:nvSpPr>
            <p:spPr>
              <a:xfrm>
                <a:off x="11475616" y="1009591"/>
                <a:ext cx="465192"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i="1">
                    <a:solidFill>
                      <a:schemeClr val="dk1"/>
                    </a:solidFill>
                    <a:latin typeface="Times New Roman"/>
                    <a:ea typeface="Times New Roman"/>
                    <a:cs typeface="Times New Roman"/>
                    <a:sym typeface="Times New Roman"/>
                  </a:rPr>
                  <a:t>a</a:t>
                </a:r>
                <a:r>
                  <a:rPr lang="en-US" sz="3200" i="1" baseline="-25000">
                    <a:solidFill>
                      <a:schemeClr val="dk1"/>
                    </a:solidFill>
                    <a:latin typeface="Times New Roman"/>
                    <a:ea typeface="Times New Roman"/>
                    <a:cs typeface="Times New Roman"/>
                    <a:sym typeface="Times New Roman"/>
                  </a:rPr>
                  <a:t>j</a:t>
                </a:r>
                <a:endParaRPr sz="1800" i="1" baseline="-25000">
                  <a:solidFill>
                    <a:schemeClr val="dk1"/>
                  </a:solidFill>
                  <a:latin typeface="Times New Roman"/>
                  <a:ea typeface="Times New Roman"/>
                  <a:cs typeface="Times New Roman"/>
                  <a:sym typeface="Times New Roman"/>
                </a:endParaRPr>
              </a:p>
            </p:txBody>
          </p:sp>
        </p:grpSp>
        <p:pic>
          <p:nvPicPr>
            <p:cNvPr id="452" name="Google Shape;452;p22" descr="Bombus_fraternus,_back,I_SD10862.jpg"/>
            <p:cNvPicPr preferRelativeResize="0"/>
            <p:nvPr/>
          </p:nvPicPr>
          <p:blipFill rotWithShape="1">
            <a:blip r:embed="rId9">
              <a:alphaModFix/>
            </a:blip>
            <a:srcRect/>
            <a:stretch/>
          </p:blipFill>
          <p:spPr>
            <a:xfrm>
              <a:off x="11267694" y="1594366"/>
              <a:ext cx="873333" cy="704126"/>
            </a:xfrm>
            <a:prstGeom prst="ellipse">
              <a:avLst/>
            </a:prstGeom>
            <a:noFill/>
            <a:ln w="9525" cap="rnd" cmpd="sng">
              <a:solidFill>
                <a:srgbClr val="333333"/>
              </a:solidFill>
              <a:prstDash val="solid"/>
              <a:round/>
              <a:headEnd type="none" w="sm" len="sm"/>
              <a:tailEnd type="none" w="sm" len="sm"/>
            </a:ln>
            <a:effectLst>
              <a:outerShdw blurRad="381000" dist="292100" dir="5400000" sx="-80000" sy="-18000" rotWithShape="0">
                <a:srgbClr val="000000">
                  <a:alpha val="21960"/>
                </a:srgbClr>
              </a:outerShdw>
            </a:effectLst>
          </p:spPr>
        </p:pic>
      </p:grpSp>
      <p:grpSp>
        <p:nvGrpSpPr>
          <p:cNvPr id="453" name="Google Shape;453;p22"/>
          <p:cNvGrpSpPr/>
          <p:nvPr/>
        </p:nvGrpSpPr>
        <p:grpSpPr>
          <a:xfrm>
            <a:off x="1585906" y="1827316"/>
            <a:ext cx="4363194" cy="2652896"/>
            <a:chOff x="1585906" y="1838467"/>
            <a:chExt cx="4363194" cy="2652896"/>
          </a:xfrm>
        </p:grpSpPr>
        <p:grpSp>
          <p:nvGrpSpPr>
            <p:cNvPr id="454" name="Google Shape;454;p22"/>
            <p:cNvGrpSpPr/>
            <p:nvPr/>
          </p:nvGrpSpPr>
          <p:grpSpPr>
            <a:xfrm>
              <a:off x="3379537" y="1838467"/>
              <a:ext cx="2569563" cy="1500106"/>
              <a:chOff x="1401257" y="748071"/>
              <a:chExt cx="2569563" cy="1500106"/>
            </a:xfrm>
          </p:grpSpPr>
          <p:sp>
            <p:nvSpPr>
              <p:cNvPr id="455" name="Google Shape;455;p22"/>
              <p:cNvSpPr/>
              <p:nvPr/>
            </p:nvSpPr>
            <p:spPr>
              <a:xfrm>
                <a:off x="1401257" y="748071"/>
                <a:ext cx="2569563" cy="1500106"/>
              </a:xfrm>
              <a:prstGeom prst="ellipse">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6" name="Google Shape;456;p22"/>
              <p:cNvSpPr txBox="1"/>
              <p:nvPr/>
            </p:nvSpPr>
            <p:spPr>
              <a:xfrm>
                <a:off x="1848611" y="809323"/>
                <a:ext cx="1550361"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accent2"/>
                    </a:solidFill>
                    <a:latin typeface="Calibri"/>
                    <a:ea typeface="Calibri"/>
                    <a:cs typeface="Calibri"/>
                    <a:sym typeface="Calibri"/>
                  </a:rPr>
                  <a:t>consumption</a:t>
                </a:r>
                <a:endParaRPr/>
              </a:p>
            </p:txBody>
          </p:sp>
        </p:grpSp>
        <p:grpSp>
          <p:nvGrpSpPr>
            <p:cNvPr id="457" name="Google Shape;457;p22"/>
            <p:cNvGrpSpPr/>
            <p:nvPr/>
          </p:nvGrpSpPr>
          <p:grpSpPr>
            <a:xfrm>
              <a:off x="1585906" y="2953131"/>
              <a:ext cx="2619928" cy="1538232"/>
              <a:chOff x="1350893" y="715263"/>
              <a:chExt cx="2619928" cy="1538232"/>
            </a:xfrm>
          </p:grpSpPr>
          <p:sp>
            <p:nvSpPr>
              <p:cNvPr id="458" name="Google Shape;458;p22"/>
              <p:cNvSpPr/>
              <p:nvPr/>
            </p:nvSpPr>
            <p:spPr>
              <a:xfrm>
                <a:off x="1350893" y="715263"/>
                <a:ext cx="2619928" cy="1538232"/>
              </a:xfrm>
              <a:prstGeom prst="ellipse">
                <a:avLst/>
              </a:prstGeom>
              <a:noFill/>
              <a:ln w="381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9" name="Google Shape;459;p22"/>
              <p:cNvSpPr txBox="1"/>
              <p:nvPr/>
            </p:nvSpPr>
            <p:spPr>
              <a:xfrm>
                <a:off x="1848611" y="809323"/>
                <a:ext cx="1550361"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accent2"/>
                    </a:solidFill>
                    <a:latin typeface="Calibri"/>
                    <a:ea typeface="Calibri"/>
                    <a:cs typeface="Calibri"/>
                    <a:sym typeface="Calibri"/>
                  </a:rPr>
                  <a:t>consumption</a:t>
                </a:r>
                <a:endParaRPr/>
              </a:p>
            </p:txBody>
          </p:sp>
        </p:grpSp>
      </p:grpSp>
      <p:grpSp>
        <p:nvGrpSpPr>
          <p:cNvPr id="460" name="Google Shape;460;p22"/>
          <p:cNvGrpSpPr/>
          <p:nvPr/>
        </p:nvGrpSpPr>
        <p:grpSpPr>
          <a:xfrm>
            <a:off x="2779946" y="1118288"/>
            <a:ext cx="5679530" cy="3248504"/>
            <a:chOff x="2779946" y="1118288"/>
            <a:chExt cx="5679530" cy="3248504"/>
          </a:xfrm>
        </p:grpSpPr>
        <p:sp>
          <p:nvSpPr>
            <p:cNvPr id="461" name="Google Shape;461;p22"/>
            <p:cNvSpPr/>
            <p:nvPr/>
          </p:nvSpPr>
          <p:spPr>
            <a:xfrm>
              <a:off x="4297120" y="2312050"/>
              <a:ext cx="505340" cy="549779"/>
            </a:xfrm>
            <a:prstGeom prst="ellipse">
              <a:avLst/>
            </a:prstGeom>
            <a:noFill/>
            <a:ln w="38100" cap="flat" cmpd="sng">
              <a:solidFill>
                <a:srgbClr val="C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nvGrpSpPr>
            <p:cNvPr id="462" name="Google Shape;462;p22"/>
            <p:cNvGrpSpPr/>
            <p:nvPr/>
          </p:nvGrpSpPr>
          <p:grpSpPr>
            <a:xfrm>
              <a:off x="2779946" y="1118288"/>
              <a:ext cx="5679530" cy="3248504"/>
              <a:chOff x="2757307" y="1142986"/>
              <a:chExt cx="5679530" cy="3248504"/>
            </a:xfrm>
          </p:grpSpPr>
          <p:pic>
            <p:nvPicPr>
              <p:cNvPr id="463" name="Google Shape;463;p22"/>
              <p:cNvPicPr preferRelativeResize="0"/>
              <p:nvPr/>
            </p:nvPicPr>
            <p:blipFill rotWithShape="1">
              <a:blip r:embed="rId10">
                <a:alphaModFix/>
              </a:blip>
              <a:srcRect/>
              <a:stretch/>
            </p:blipFill>
            <p:spPr>
              <a:xfrm>
                <a:off x="5631741" y="3244921"/>
                <a:ext cx="2805096" cy="675453"/>
              </a:xfrm>
              <a:prstGeom prst="rect">
                <a:avLst/>
              </a:prstGeom>
              <a:noFill/>
              <a:ln w="38100" cap="flat" cmpd="sng">
                <a:solidFill>
                  <a:srgbClr val="C00000"/>
                </a:solidFill>
                <a:prstDash val="solid"/>
                <a:round/>
                <a:headEnd type="none" w="sm" len="sm"/>
                <a:tailEnd type="none" w="sm" len="sm"/>
              </a:ln>
            </p:spPr>
          </p:pic>
          <p:grpSp>
            <p:nvGrpSpPr>
              <p:cNvPr id="464" name="Google Shape;464;p22"/>
              <p:cNvGrpSpPr/>
              <p:nvPr/>
            </p:nvGrpSpPr>
            <p:grpSpPr>
              <a:xfrm>
                <a:off x="2757307" y="1142986"/>
                <a:ext cx="5533834" cy="3248504"/>
                <a:chOff x="2757307" y="1142986"/>
                <a:chExt cx="5533834" cy="3248504"/>
              </a:xfrm>
            </p:grpSpPr>
            <p:sp>
              <p:nvSpPr>
                <p:cNvPr id="465" name="Google Shape;465;p22"/>
                <p:cNvSpPr/>
                <p:nvPr/>
              </p:nvSpPr>
              <p:spPr>
                <a:xfrm>
                  <a:off x="2757307" y="3509883"/>
                  <a:ext cx="452133" cy="560312"/>
                </a:xfrm>
                <a:prstGeom prst="ellipse">
                  <a:avLst/>
                </a:prstGeom>
                <a:noFill/>
                <a:ln w="38100" cap="flat" cmpd="sng">
                  <a:solidFill>
                    <a:srgbClr val="C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466" name="Google Shape;466;p22"/>
                <p:cNvSpPr txBox="1"/>
                <p:nvPr/>
              </p:nvSpPr>
              <p:spPr>
                <a:xfrm>
                  <a:off x="5644391" y="3868270"/>
                  <a:ext cx="2646750"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C00000"/>
                      </a:solidFill>
                      <a:latin typeface="Calibri"/>
                      <a:ea typeface="Calibri"/>
                      <a:cs typeface="Calibri"/>
                      <a:sym typeface="Calibri"/>
                    </a:rPr>
                    <a:t>Quantity of visits</a:t>
                  </a:r>
                  <a:endParaRPr sz="2800">
                    <a:solidFill>
                      <a:srgbClr val="C00000"/>
                    </a:solidFill>
                    <a:latin typeface="Calibri"/>
                    <a:ea typeface="Calibri"/>
                    <a:cs typeface="Calibri"/>
                    <a:sym typeface="Calibri"/>
                  </a:endParaRPr>
                </a:p>
              </p:txBody>
            </p:sp>
            <p:sp>
              <p:nvSpPr>
                <p:cNvPr id="467" name="Google Shape;467;p22"/>
                <p:cNvSpPr/>
                <p:nvPr/>
              </p:nvSpPr>
              <p:spPr>
                <a:xfrm>
                  <a:off x="3367668" y="1142986"/>
                  <a:ext cx="477061" cy="507280"/>
                </a:xfrm>
                <a:prstGeom prst="ellipse">
                  <a:avLst/>
                </a:prstGeom>
                <a:noFill/>
                <a:ln w="38100" cap="flat" cmpd="sng">
                  <a:solidFill>
                    <a:srgbClr val="C0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grpSp>
      </p:grpSp>
      <p:grpSp>
        <p:nvGrpSpPr>
          <p:cNvPr id="468" name="Google Shape;468;p22"/>
          <p:cNvGrpSpPr/>
          <p:nvPr/>
        </p:nvGrpSpPr>
        <p:grpSpPr>
          <a:xfrm>
            <a:off x="2754438" y="4317446"/>
            <a:ext cx="4344912" cy="830998"/>
            <a:chOff x="2286088" y="3882551"/>
            <a:chExt cx="4344912" cy="830998"/>
          </a:xfrm>
        </p:grpSpPr>
        <p:sp>
          <p:nvSpPr>
            <p:cNvPr id="469" name="Google Shape;469;p22"/>
            <p:cNvSpPr txBox="1"/>
            <p:nvPr/>
          </p:nvSpPr>
          <p:spPr>
            <a:xfrm>
              <a:off x="2286088" y="3882551"/>
              <a:ext cx="1717317"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C00000"/>
                  </a:solidFill>
                  <a:latin typeface="Calibri"/>
                  <a:ea typeface="Calibri"/>
                  <a:cs typeface="Calibri"/>
                  <a:sym typeface="Calibri"/>
                </a:rPr>
                <a:t>Food intake from plant </a:t>
              </a:r>
              <a:r>
                <a:rPr lang="en-US" sz="2400" i="1">
                  <a:solidFill>
                    <a:srgbClr val="C00000"/>
                  </a:solidFill>
                  <a:latin typeface="Calibri"/>
                  <a:ea typeface="Calibri"/>
                  <a:cs typeface="Calibri"/>
                  <a:sym typeface="Calibri"/>
                </a:rPr>
                <a:t>i</a:t>
              </a:r>
              <a:endParaRPr/>
            </a:p>
          </p:txBody>
        </p:sp>
        <p:sp>
          <p:nvSpPr>
            <p:cNvPr id="470" name="Google Shape;470;p22"/>
            <p:cNvSpPr txBox="1"/>
            <p:nvPr/>
          </p:nvSpPr>
          <p:spPr>
            <a:xfrm>
              <a:off x="4226756" y="3882552"/>
              <a:ext cx="2404244"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rgbClr val="C00000"/>
                  </a:solidFill>
                  <a:latin typeface="Calibri"/>
                  <a:ea typeface="Calibri"/>
                  <a:cs typeface="Calibri"/>
                  <a:sym typeface="Calibri"/>
                </a:rPr>
                <a:t>Food intake from an average plant</a:t>
              </a:r>
              <a:endParaRPr sz="2400">
                <a:solidFill>
                  <a:srgbClr val="C00000"/>
                </a:solidFill>
                <a:latin typeface="Calibri"/>
                <a:ea typeface="Calibri"/>
                <a:cs typeface="Calibri"/>
                <a:sym typeface="Calibri"/>
              </a:endParaRPr>
            </a:p>
          </p:txBody>
        </p:sp>
      </p:grpSp>
      <p:cxnSp>
        <p:nvCxnSpPr>
          <p:cNvPr id="471" name="Google Shape;471;p22"/>
          <p:cNvCxnSpPr/>
          <p:nvPr/>
        </p:nvCxnSpPr>
        <p:spPr>
          <a:xfrm flipH="1">
            <a:off x="8408021" y="1360449"/>
            <a:ext cx="2999677" cy="4114799"/>
          </a:xfrm>
          <a:prstGeom prst="straightConnector1">
            <a:avLst/>
          </a:prstGeom>
          <a:noFill/>
          <a:ln w="38100" cap="flat" cmpd="sng">
            <a:solidFill>
              <a:srgbClr val="FF0000"/>
            </a:solidFill>
            <a:prstDash val="solid"/>
            <a:miter lim="800000"/>
            <a:headEnd type="none" w="sm" len="sm"/>
            <a:tailEnd type="none" w="sm" len="sm"/>
          </a:ln>
        </p:spPr>
      </p:cxnSp>
      <p:sp>
        <p:nvSpPr>
          <p:cNvPr id="472" name="Google Shape;472;p22"/>
          <p:cNvSpPr txBox="1"/>
          <p:nvPr/>
        </p:nvSpPr>
        <p:spPr>
          <a:xfrm>
            <a:off x="2364052" y="104279"/>
            <a:ext cx="7826505"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dirty="0">
                <a:solidFill>
                  <a:schemeClr val="dk1"/>
                </a:solidFill>
                <a:latin typeface="+mj-lt"/>
                <a:ea typeface="Calibri"/>
                <a:cs typeface="Calibri"/>
                <a:sym typeface="Calibri"/>
              </a:rPr>
              <a:t>Consumer-resource dynamic model</a:t>
            </a:r>
            <a:endParaRPr sz="4000" dirty="0">
              <a:solidFill>
                <a:schemeClr val="dk1"/>
              </a:solidFill>
              <a:latin typeface="+mj-lt"/>
              <a:ea typeface="Calibri"/>
              <a:cs typeface="Calibri"/>
              <a:sym typeface="Calibri"/>
            </a:endParaRPr>
          </a:p>
        </p:txBody>
      </p:sp>
      <p:grpSp>
        <p:nvGrpSpPr>
          <p:cNvPr id="473" name="Google Shape;473;p22"/>
          <p:cNvGrpSpPr/>
          <p:nvPr/>
        </p:nvGrpSpPr>
        <p:grpSpPr>
          <a:xfrm>
            <a:off x="3001617" y="749300"/>
            <a:ext cx="4665344" cy="1699299"/>
            <a:chOff x="3001617" y="749300"/>
            <a:chExt cx="4665344" cy="1699299"/>
          </a:xfrm>
        </p:grpSpPr>
        <p:grpSp>
          <p:nvGrpSpPr>
            <p:cNvPr id="474" name="Google Shape;474;p22"/>
            <p:cNvGrpSpPr/>
            <p:nvPr/>
          </p:nvGrpSpPr>
          <p:grpSpPr>
            <a:xfrm>
              <a:off x="5194300" y="749300"/>
              <a:ext cx="2472661" cy="1699299"/>
              <a:chOff x="3670299" y="2598582"/>
              <a:chExt cx="2472661" cy="1699299"/>
            </a:xfrm>
          </p:grpSpPr>
          <p:sp>
            <p:nvSpPr>
              <p:cNvPr id="475" name="Google Shape;475;p22"/>
              <p:cNvSpPr txBox="1"/>
              <p:nvPr/>
            </p:nvSpPr>
            <p:spPr>
              <a:xfrm>
                <a:off x="4041103" y="3836216"/>
                <a:ext cx="2101857" cy="461665"/>
              </a:xfrm>
              <a:prstGeom prst="rect">
                <a:avLst/>
              </a:prstGeom>
              <a:gradFill>
                <a:gsLst>
                  <a:gs pos="0">
                    <a:srgbClr val="474747"/>
                  </a:gs>
                  <a:gs pos="50000">
                    <a:schemeClr val="dk1"/>
                  </a:gs>
                  <a:gs pos="100000">
                    <a:schemeClr val="dk1"/>
                  </a:gs>
                </a:gsLst>
                <a:lin ang="5400000" scaled="0"/>
              </a:gradFill>
              <a:ln>
                <a:noFill/>
              </a:ln>
              <a:effectLst>
                <a:outerShdw blurRad="57150" dist="19050" dir="5400000" algn="ctr" rotWithShape="0">
                  <a:srgbClr val="000000">
                    <a:alpha val="62745"/>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lt1"/>
                    </a:solidFill>
                    <a:latin typeface="Calibri"/>
                    <a:ea typeface="Calibri"/>
                    <a:cs typeface="Calibri"/>
                    <a:sym typeface="Calibri"/>
                  </a:rPr>
                  <a:t>Quality of visits</a:t>
                </a:r>
                <a:endParaRPr sz="2400">
                  <a:solidFill>
                    <a:schemeClr val="lt1"/>
                  </a:solidFill>
                  <a:latin typeface="Calibri"/>
                  <a:ea typeface="Calibri"/>
                  <a:cs typeface="Calibri"/>
                  <a:sym typeface="Calibri"/>
                </a:endParaRPr>
              </a:p>
            </p:txBody>
          </p:sp>
          <p:pic>
            <p:nvPicPr>
              <p:cNvPr id="476" name="Google Shape;476;p22"/>
              <p:cNvPicPr preferRelativeResize="0"/>
              <p:nvPr/>
            </p:nvPicPr>
            <p:blipFill rotWithShape="1">
              <a:blip r:embed="rId11">
                <a:alphaModFix/>
              </a:blip>
              <a:srcRect/>
              <a:stretch/>
            </p:blipFill>
            <p:spPr>
              <a:xfrm>
                <a:off x="3670299" y="2598582"/>
                <a:ext cx="1958975" cy="1254125"/>
              </a:xfrm>
              <a:prstGeom prst="rect">
                <a:avLst/>
              </a:prstGeom>
              <a:noFill/>
              <a:ln w="38100" cap="flat" cmpd="sng">
                <a:solidFill>
                  <a:schemeClr val="dk1"/>
                </a:solidFill>
                <a:prstDash val="solid"/>
                <a:round/>
                <a:headEnd type="none" w="sm" len="sm"/>
                <a:tailEnd type="none" w="sm" len="sm"/>
              </a:ln>
            </p:spPr>
          </p:pic>
        </p:grpSp>
        <p:sp>
          <p:nvSpPr>
            <p:cNvPr id="477" name="Google Shape;477;p22"/>
            <p:cNvSpPr/>
            <p:nvPr/>
          </p:nvSpPr>
          <p:spPr>
            <a:xfrm>
              <a:off x="3001617" y="1157909"/>
              <a:ext cx="437322" cy="472108"/>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9"/>
                                        </p:tgtEl>
                                        <p:attrNameLst>
                                          <p:attrName>style.visibility</p:attrName>
                                        </p:attrNameLst>
                                      </p:cBhvr>
                                      <p:to>
                                        <p:strVal val="visible"/>
                                      </p:to>
                                    </p:set>
                                    <p:animEffect transition="in" filter="fade">
                                      <p:cBhvr>
                                        <p:cTn id="7" dur="500"/>
                                        <p:tgtEl>
                                          <p:spTgt spid="4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7"/>
                                        </p:tgtEl>
                                        <p:attrNameLst>
                                          <p:attrName>style.visibility</p:attrName>
                                        </p:attrNameLst>
                                      </p:cBhvr>
                                      <p:to>
                                        <p:strVal val="visible"/>
                                      </p:to>
                                    </p:set>
                                    <p:animEffect transition="in" filter="fade">
                                      <p:cBhvr>
                                        <p:cTn id="12" dur="500"/>
                                        <p:tgtEl>
                                          <p:spTgt spid="437"/>
                                        </p:tgtEl>
                                      </p:cBhvr>
                                    </p:animEffect>
                                  </p:childTnLst>
                                </p:cTn>
                              </p:par>
                              <p:par>
                                <p:cTn id="13" presetID="10" presetClass="entr" presetSubtype="0" fill="hold" nodeType="withEffect">
                                  <p:stCondLst>
                                    <p:cond delay="0"/>
                                  </p:stCondLst>
                                  <p:childTnLst>
                                    <p:set>
                                      <p:cBhvr>
                                        <p:cTn id="14" dur="1" fill="hold">
                                          <p:stCondLst>
                                            <p:cond delay="0"/>
                                          </p:stCondLst>
                                        </p:cTn>
                                        <p:tgtEl>
                                          <p:spTgt spid="438"/>
                                        </p:tgtEl>
                                        <p:attrNameLst>
                                          <p:attrName>style.visibility</p:attrName>
                                        </p:attrNameLst>
                                      </p:cBhvr>
                                      <p:to>
                                        <p:strVal val="visible"/>
                                      </p:to>
                                    </p:set>
                                    <p:animEffect transition="in" filter="fade">
                                      <p:cBhvr>
                                        <p:cTn id="15" dur="500"/>
                                        <p:tgtEl>
                                          <p:spTgt spid="43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48"/>
                                        </p:tgtEl>
                                        <p:attrNameLst>
                                          <p:attrName>style.visibility</p:attrName>
                                        </p:attrNameLst>
                                      </p:cBhvr>
                                      <p:to>
                                        <p:strVal val="visible"/>
                                      </p:to>
                                    </p:set>
                                    <p:animEffect transition="in" filter="fade">
                                      <p:cBhvr>
                                        <p:cTn id="20" dur="500"/>
                                        <p:tgtEl>
                                          <p:spTgt spid="44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28"/>
                                        </p:tgtEl>
                                        <p:attrNameLst>
                                          <p:attrName>style.visibility</p:attrName>
                                        </p:attrNameLst>
                                      </p:cBhvr>
                                      <p:to>
                                        <p:strVal val="visible"/>
                                      </p:to>
                                    </p:set>
                                    <p:animEffect transition="in" filter="fade">
                                      <p:cBhvr>
                                        <p:cTn id="25" dur="500"/>
                                        <p:tgtEl>
                                          <p:spTgt spid="428"/>
                                        </p:tgtEl>
                                      </p:cBhvr>
                                    </p:animEffect>
                                  </p:childTnLst>
                                </p:cTn>
                              </p:par>
                              <p:par>
                                <p:cTn id="26" presetID="10" presetClass="entr" presetSubtype="0" fill="hold" nodeType="withEffect">
                                  <p:stCondLst>
                                    <p:cond delay="0"/>
                                  </p:stCondLst>
                                  <p:childTnLst>
                                    <p:set>
                                      <p:cBhvr>
                                        <p:cTn id="27" dur="1" fill="hold">
                                          <p:stCondLst>
                                            <p:cond delay="0"/>
                                          </p:stCondLst>
                                        </p:cTn>
                                        <p:tgtEl>
                                          <p:spTgt spid="471"/>
                                        </p:tgtEl>
                                        <p:attrNameLst>
                                          <p:attrName>style.visibility</p:attrName>
                                        </p:attrNameLst>
                                      </p:cBhvr>
                                      <p:to>
                                        <p:strVal val="visible"/>
                                      </p:to>
                                    </p:set>
                                    <p:animEffect transition="in" filter="fade">
                                      <p:cBhvr>
                                        <p:cTn id="28" dur="500"/>
                                        <p:tgtEl>
                                          <p:spTgt spid="47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68"/>
                                        </p:tgtEl>
                                        <p:attrNameLst>
                                          <p:attrName>style.visibility</p:attrName>
                                        </p:attrNameLst>
                                      </p:cBhvr>
                                      <p:to>
                                        <p:strVal val="visible"/>
                                      </p:to>
                                    </p:set>
                                    <p:animEffect transition="in" filter="fade">
                                      <p:cBhvr>
                                        <p:cTn id="33" dur="500"/>
                                        <p:tgtEl>
                                          <p:spTgt spid="46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60"/>
                                        </p:tgtEl>
                                        <p:attrNameLst>
                                          <p:attrName>style.visibility</p:attrName>
                                        </p:attrNameLst>
                                      </p:cBhvr>
                                      <p:to>
                                        <p:strVal val="visible"/>
                                      </p:to>
                                    </p:set>
                                    <p:animEffect transition="in" filter="fade">
                                      <p:cBhvr>
                                        <p:cTn id="38" dur="500"/>
                                        <p:tgtEl>
                                          <p:spTgt spid="46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53"/>
                                        </p:tgtEl>
                                        <p:attrNameLst>
                                          <p:attrName>style.visibility</p:attrName>
                                        </p:attrNameLst>
                                      </p:cBhvr>
                                      <p:to>
                                        <p:strVal val="visible"/>
                                      </p:to>
                                    </p:set>
                                    <p:animEffect transition="in" filter="fade">
                                      <p:cBhvr>
                                        <p:cTn id="43" dur="500"/>
                                        <p:tgtEl>
                                          <p:spTgt spid="45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45"/>
                                        </p:tgtEl>
                                        <p:attrNameLst>
                                          <p:attrName>style.visibility</p:attrName>
                                        </p:attrNameLst>
                                      </p:cBhvr>
                                      <p:to>
                                        <p:strVal val="visible"/>
                                      </p:to>
                                    </p:set>
                                    <p:animEffect transition="in" filter="fade">
                                      <p:cBhvr>
                                        <p:cTn id="48" dur="500"/>
                                        <p:tgtEl>
                                          <p:spTgt spid="44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73"/>
                                        </p:tgtEl>
                                        <p:attrNameLst>
                                          <p:attrName>style.visibility</p:attrName>
                                        </p:attrNameLst>
                                      </p:cBhvr>
                                      <p:to>
                                        <p:strVal val="visible"/>
                                      </p:to>
                                    </p:set>
                                    <p:animEffect transition="in" filter="fade">
                                      <p:cBhvr>
                                        <p:cTn id="53" dur="500"/>
                                        <p:tgtEl>
                                          <p:spTgt spid="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1A991AB2-0910-4A85-8E17-3D4DC4E240B3}"/>
              </a:ext>
            </a:extLst>
          </p:cNvPr>
          <p:cNvGrpSpPr/>
          <p:nvPr/>
        </p:nvGrpSpPr>
        <p:grpSpPr>
          <a:xfrm>
            <a:off x="394768" y="1161298"/>
            <a:ext cx="11152130" cy="5257800"/>
            <a:chOff x="394768" y="1161298"/>
            <a:chExt cx="11152130" cy="5257800"/>
          </a:xfrm>
        </p:grpSpPr>
        <p:pic>
          <p:nvPicPr>
            <p:cNvPr id="5" name="Picture 4">
              <a:extLst>
                <a:ext uri="{FF2B5EF4-FFF2-40B4-BE49-F238E27FC236}">
                  <a16:creationId xmlns:a16="http://schemas.microsoft.com/office/drawing/2014/main" id="{1C36B75C-4373-4614-8B40-E970C12620CF}"/>
                </a:ext>
              </a:extLst>
            </p:cNvPr>
            <p:cNvPicPr>
              <a:picLocks noChangeAspect="1"/>
            </p:cNvPicPr>
            <p:nvPr/>
          </p:nvPicPr>
          <p:blipFill>
            <a:blip r:embed="rId2"/>
            <a:stretch>
              <a:fillRect/>
            </a:stretch>
          </p:blipFill>
          <p:spPr>
            <a:xfrm>
              <a:off x="478848" y="1161298"/>
              <a:ext cx="11068050" cy="5257800"/>
            </a:xfrm>
            <a:prstGeom prst="rect">
              <a:avLst/>
            </a:prstGeom>
          </p:spPr>
        </p:pic>
        <p:sp>
          <p:nvSpPr>
            <p:cNvPr id="10" name="TextBox 9">
              <a:extLst>
                <a:ext uri="{FF2B5EF4-FFF2-40B4-BE49-F238E27FC236}">
                  <a16:creationId xmlns:a16="http://schemas.microsoft.com/office/drawing/2014/main" id="{C1CC4A4E-BCC4-48D7-BE98-9F12EE8CADC2}"/>
                </a:ext>
              </a:extLst>
            </p:cNvPr>
            <p:cNvSpPr txBox="1"/>
            <p:nvPr/>
          </p:nvSpPr>
          <p:spPr>
            <a:xfrm>
              <a:off x="394768" y="1171808"/>
              <a:ext cx="1521057" cy="461665"/>
            </a:xfrm>
            <a:prstGeom prst="rect">
              <a:avLst/>
            </a:prstGeom>
            <a:solidFill>
              <a:schemeClr val="bg1"/>
            </a:solidFill>
          </p:spPr>
          <p:txBody>
            <a:bodyPr wrap="none" rtlCol="0">
              <a:spAutoFit/>
            </a:bodyPr>
            <a:lstStyle/>
            <a:p>
              <a:r>
                <a:rPr lang="en-US" sz="2400" b="1" dirty="0"/>
                <a:t>Exercise 3:</a:t>
              </a:r>
            </a:p>
          </p:txBody>
        </p:sp>
      </p:grpSp>
      <p:sp>
        <p:nvSpPr>
          <p:cNvPr id="6" name="Title 1">
            <a:extLst>
              <a:ext uri="{FF2B5EF4-FFF2-40B4-BE49-F238E27FC236}">
                <a16:creationId xmlns:a16="http://schemas.microsoft.com/office/drawing/2014/main" id="{32BFCB4E-2C36-4C20-8932-BB609344EEF5}"/>
              </a:ext>
            </a:extLst>
          </p:cNvPr>
          <p:cNvSpPr>
            <a:spLocks noGrp="1"/>
          </p:cNvSpPr>
          <p:nvPr>
            <p:ph type="title"/>
          </p:nvPr>
        </p:nvSpPr>
        <p:spPr>
          <a:xfrm>
            <a:off x="838200" y="-164265"/>
            <a:ext cx="10515600" cy="1325563"/>
          </a:xfrm>
        </p:spPr>
        <p:txBody>
          <a:bodyPr/>
          <a:lstStyle/>
          <a:p>
            <a:pPr algn="ctr"/>
            <a:r>
              <a:rPr lang="en-US" dirty="0"/>
              <a:t>Let’s make sure we understand the equations</a:t>
            </a:r>
          </a:p>
        </p:txBody>
      </p:sp>
      <p:sp>
        <p:nvSpPr>
          <p:cNvPr id="12" name="TextBox 11">
            <a:extLst>
              <a:ext uri="{FF2B5EF4-FFF2-40B4-BE49-F238E27FC236}">
                <a16:creationId xmlns:a16="http://schemas.microsoft.com/office/drawing/2014/main" id="{D20B9A97-8423-4B5C-B835-0F0F974D63ED}"/>
              </a:ext>
            </a:extLst>
          </p:cNvPr>
          <p:cNvSpPr txBox="1"/>
          <p:nvPr/>
        </p:nvSpPr>
        <p:spPr>
          <a:xfrm>
            <a:off x="8442835" y="1064165"/>
            <a:ext cx="3224337" cy="830997"/>
          </a:xfrm>
          <a:prstGeom prst="rect">
            <a:avLst/>
          </a:prstGeom>
          <a:noFill/>
        </p:spPr>
        <p:txBody>
          <a:bodyPr wrap="square">
            <a:spAutoFit/>
          </a:bodyPr>
          <a:lstStyle/>
          <a:p>
            <a:r>
              <a:rPr lang="en-US" sz="2400" b="0" i="0" dirty="0">
                <a:solidFill>
                  <a:srgbClr val="C00000"/>
                </a:solidFill>
                <a:effectLst/>
              </a:rPr>
              <a:t>Potential vs realized vs mutualistic niche?</a:t>
            </a:r>
            <a:endParaRPr lang="en-US" sz="2400" dirty="0">
              <a:solidFill>
                <a:srgbClr val="C00000"/>
              </a:solidFill>
            </a:endParaRPr>
          </a:p>
        </p:txBody>
      </p:sp>
    </p:spTree>
    <p:extLst>
      <p:ext uri="{BB962C8B-B14F-4D97-AF65-F5344CB8AC3E}">
        <p14:creationId xmlns:p14="http://schemas.microsoft.com/office/powerpoint/2010/main" val="249036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1F5847C-A865-4745-BD8D-A09B0BD4D4E8}"/>
              </a:ext>
            </a:extLst>
          </p:cNvPr>
          <p:cNvSpPr>
            <a:spLocks noGrp="1"/>
          </p:cNvSpPr>
          <p:nvPr>
            <p:ph type="title"/>
          </p:nvPr>
        </p:nvSpPr>
        <p:spPr>
          <a:xfrm>
            <a:off x="838200" y="-164265"/>
            <a:ext cx="10515600" cy="1325563"/>
          </a:xfrm>
        </p:spPr>
        <p:txBody>
          <a:bodyPr/>
          <a:lstStyle/>
          <a:p>
            <a:pPr algn="ctr"/>
            <a:r>
              <a:rPr lang="en-US" dirty="0"/>
              <a:t>Isoclines</a:t>
            </a:r>
          </a:p>
        </p:txBody>
      </p:sp>
      <p:sp>
        <p:nvSpPr>
          <p:cNvPr id="10" name="TextBox 9">
            <a:extLst>
              <a:ext uri="{FF2B5EF4-FFF2-40B4-BE49-F238E27FC236}">
                <a16:creationId xmlns:a16="http://schemas.microsoft.com/office/drawing/2014/main" id="{0448792A-8C33-429D-A3E7-7546C77AE9FD}"/>
              </a:ext>
            </a:extLst>
          </p:cNvPr>
          <p:cNvSpPr txBox="1"/>
          <p:nvPr/>
        </p:nvSpPr>
        <p:spPr>
          <a:xfrm>
            <a:off x="763382" y="871947"/>
            <a:ext cx="10677525" cy="830997"/>
          </a:xfrm>
          <a:prstGeom prst="rect">
            <a:avLst/>
          </a:prstGeom>
          <a:noFill/>
        </p:spPr>
        <p:txBody>
          <a:bodyPr wrap="square">
            <a:spAutoFit/>
          </a:bodyPr>
          <a:lstStyle/>
          <a:p>
            <a:r>
              <a:rPr lang="en-US" sz="2400" dirty="0"/>
              <a:t>Provide g</a:t>
            </a:r>
            <a:r>
              <a:rPr lang="en-US" sz="2400" b="0" i="0" dirty="0">
                <a:effectLst/>
              </a:rPr>
              <a:t>raphical understanding of </a:t>
            </a:r>
            <a:r>
              <a:rPr lang="en-US" sz="2400" dirty="0"/>
              <a:t>model dynamic </a:t>
            </a:r>
            <a:r>
              <a:rPr lang="en-US" sz="2400" b="0" i="0" dirty="0">
                <a:effectLst/>
              </a:rPr>
              <a:t>behavior. Define when the population is neither growing nor declining.</a:t>
            </a:r>
            <a:endParaRPr lang="en-US" sz="2400" dirty="0"/>
          </a:p>
        </p:txBody>
      </p:sp>
      <p:pic>
        <p:nvPicPr>
          <p:cNvPr id="16" name="Picture 15">
            <a:extLst>
              <a:ext uri="{FF2B5EF4-FFF2-40B4-BE49-F238E27FC236}">
                <a16:creationId xmlns:a16="http://schemas.microsoft.com/office/drawing/2014/main" id="{19EE3C20-7552-4A81-B336-778EFB13DB17}"/>
              </a:ext>
            </a:extLst>
          </p:cNvPr>
          <p:cNvPicPr>
            <a:picLocks noChangeAspect="1"/>
          </p:cNvPicPr>
          <p:nvPr/>
        </p:nvPicPr>
        <p:blipFill>
          <a:blip r:embed="rId2"/>
          <a:stretch>
            <a:fillRect/>
          </a:stretch>
        </p:blipFill>
        <p:spPr>
          <a:xfrm>
            <a:off x="912738" y="1957498"/>
            <a:ext cx="9877425" cy="3219450"/>
          </a:xfrm>
          <a:prstGeom prst="rect">
            <a:avLst/>
          </a:prstGeom>
        </p:spPr>
      </p:pic>
    </p:spTree>
    <p:extLst>
      <p:ext uri="{BB962C8B-B14F-4D97-AF65-F5344CB8AC3E}">
        <p14:creationId xmlns:p14="http://schemas.microsoft.com/office/powerpoint/2010/main" val="507571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1F5847C-A865-4745-BD8D-A09B0BD4D4E8}"/>
              </a:ext>
            </a:extLst>
          </p:cNvPr>
          <p:cNvSpPr>
            <a:spLocks noGrp="1"/>
          </p:cNvSpPr>
          <p:nvPr>
            <p:ph type="title"/>
          </p:nvPr>
        </p:nvSpPr>
        <p:spPr>
          <a:xfrm>
            <a:off x="838200" y="-164265"/>
            <a:ext cx="10515600" cy="1325563"/>
          </a:xfrm>
        </p:spPr>
        <p:txBody>
          <a:bodyPr/>
          <a:lstStyle/>
          <a:p>
            <a:pPr algn="ctr"/>
            <a:r>
              <a:rPr lang="en-US" dirty="0"/>
              <a:t>Isoclines</a:t>
            </a:r>
          </a:p>
        </p:txBody>
      </p:sp>
      <p:sp>
        <p:nvSpPr>
          <p:cNvPr id="10" name="TextBox 9">
            <a:extLst>
              <a:ext uri="{FF2B5EF4-FFF2-40B4-BE49-F238E27FC236}">
                <a16:creationId xmlns:a16="http://schemas.microsoft.com/office/drawing/2014/main" id="{0448792A-8C33-429D-A3E7-7546C77AE9FD}"/>
              </a:ext>
            </a:extLst>
          </p:cNvPr>
          <p:cNvSpPr txBox="1"/>
          <p:nvPr/>
        </p:nvSpPr>
        <p:spPr>
          <a:xfrm>
            <a:off x="763382" y="871947"/>
            <a:ext cx="10677525" cy="830997"/>
          </a:xfrm>
          <a:prstGeom prst="rect">
            <a:avLst/>
          </a:prstGeom>
          <a:noFill/>
        </p:spPr>
        <p:txBody>
          <a:bodyPr wrap="square">
            <a:spAutoFit/>
          </a:bodyPr>
          <a:lstStyle/>
          <a:p>
            <a:r>
              <a:rPr lang="en-US" sz="2400" dirty="0"/>
              <a:t>Provide g</a:t>
            </a:r>
            <a:r>
              <a:rPr lang="en-US" sz="2400" b="0" i="0" dirty="0">
                <a:effectLst/>
              </a:rPr>
              <a:t>raphical understanding of </a:t>
            </a:r>
            <a:r>
              <a:rPr lang="en-US" sz="2400" dirty="0"/>
              <a:t>model dynamic </a:t>
            </a:r>
            <a:r>
              <a:rPr lang="en-US" sz="2400" b="0" i="0" dirty="0">
                <a:effectLst/>
              </a:rPr>
              <a:t>behavior. Define when the population is neither growing nor declining.</a:t>
            </a:r>
            <a:endParaRPr lang="en-US" sz="2400" dirty="0"/>
          </a:p>
        </p:txBody>
      </p:sp>
      <p:pic>
        <p:nvPicPr>
          <p:cNvPr id="7" name="Picture 6">
            <a:extLst>
              <a:ext uri="{FF2B5EF4-FFF2-40B4-BE49-F238E27FC236}">
                <a16:creationId xmlns:a16="http://schemas.microsoft.com/office/drawing/2014/main" id="{3D550568-766E-4507-9EED-9EE2BF88D78C}"/>
              </a:ext>
            </a:extLst>
          </p:cNvPr>
          <p:cNvPicPr>
            <a:picLocks noChangeAspect="1"/>
          </p:cNvPicPr>
          <p:nvPr/>
        </p:nvPicPr>
        <p:blipFill>
          <a:blip r:embed="rId2"/>
          <a:stretch>
            <a:fillRect/>
          </a:stretch>
        </p:blipFill>
        <p:spPr>
          <a:xfrm>
            <a:off x="904875" y="2197510"/>
            <a:ext cx="10382250" cy="2638425"/>
          </a:xfrm>
          <a:prstGeom prst="rect">
            <a:avLst/>
          </a:prstGeom>
        </p:spPr>
      </p:pic>
    </p:spTree>
    <p:extLst>
      <p:ext uri="{BB962C8B-B14F-4D97-AF65-F5344CB8AC3E}">
        <p14:creationId xmlns:p14="http://schemas.microsoft.com/office/powerpoint/2010/main" val="35941075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10396</TotalTime>
  <Words>2649</Words>
  <Application>Microsoft Office PowerPoint</Application>
  <PresentationFormat>Widescreen</PresentationFormat>
  <Paragraphs>415</Paragraphs>
  <Slides>60</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Arial</vt:lpstr>
      <vt:lpstr>Calibri</vt:lpstr>
      <vt:lpstr>Calibri Light</vt:lpstr>
      <vt:lpstr>Cambria Math</vt:lpstr>
      <vt:lpstr>roboto</vt:lpstr>
      <vt:lpstr>Times New Roman</vt:lpstr>
      <vt:lpstr>Office Theme</vt:lpstr>
      <vt:lpstr>PowerPoint Presentation</vt:lpstr>
      <vt:lpstr>Lotka-Volterra model of mutualism</vt:lpstr>
      <vt:lpstr>Lotka-Volterra model of mutualism</vt:lpstr>
      <vt:lpstr>Lotka-Volterra model of mutualism</vt:lpstr>
      <vt:lpstr>Lotka-Volterra model of mutualism</vt:lpstr>
      <vt:lpstr>Lotka-Volterra model of mutualism</vt:lpstr>
      <vt:lpstr>Let’s make sure we understand the equations</vt:lpstr>
      <vt:lpstr>Isoclines</vt:lpstr>
      <vt:lpstr>Isoclines</vt:lpstr>
      <vt:lpstr>Lotka-Volterra model of mutualism</vt:lpstr>
      <vt:lpstr>Isoclines of  the L-V model of mutualism</vt:lpstr>
      <vt:lpstr>Isoclines</vt:lpstr>
      <vt:lpstr>PowerPoint Presentation</vt:lpstr>
      <vt:lpstr>PowerPoint Presentation</vt:lpstr>
      <vt:lpstr>Isoclines of the L-V model of mutualism</vt:lpstr>
      <vt:lpstr>Isoclines of the L-V model of mutualism</vt:lpstr>
      <vt:lpstr>Isoclines of the L-V model of mutualism</vt:lpstr>
      <vt:lpstr>Isoclines of the L-V model of mutualism</vt:lpstr>
      <vt:lpstr>PowerPoint Presentation</vt:lpstr>
      <vt:lpstr>PowerPoint Presentation</vt:lpstr>
      <vt:lpstr>PowerPoint Presentation</vt:lpstr>
      <vt:lpstr>PowerPoint Presentation</vt:lpstr>
      <vt:lpstr>PowerPoint Presentation</vt:lpstr>
      <vt:lpstr>PowerPoint Presentation</vt:lpstr>
      <vt:lpstr>Isoclines of the L-V model of mutualism</vt:lpstr>
      <vt:lpstr>Isoclines of the L-V model of mutualism</vt:lpstr>
      <vt:lpstr>Isoclines of the L-V model of mutualism</vt:lpstr>
      <vt:lpstr>Isoclines of the L-V model of mutualism</vt:lpstr>
      <vt:lpstr>PowerPoint Presentation</vt:lpstr>
      <vt:lpstr>Adding saturating benefits</vt:lpstr>
      <vt:lpstr>Lotka-Volterra model of mutualism</vt:lpstr>
      <vt:lpstr>Lotka-Volterra model of mutualism with benefit saturation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Fernanda S Valdovinos</dc:creator>
  <cp:lastModifiedBy>Fernanda S Valdovinos</cp:lastModifiedBy>
  <cp:revision>96</cp:revision>
  <dcterms:created xsi:type="dcterms:W3CDTF">2024-08-15T16:51:49Z</dcterms:created>
  <dcterms:modified xsi:type="dcterms:W3CDTF">2024-09-05T23:33:54Z</dcterms:modified>
</cp:coreProperties>
</file>